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9" r:id="rId2"/>
    <p:sldId id="284" r:id="rId3"/>
    <p:sldId id="293" r:id="rId4"/>
    <p:sldId id="295" r:id="rId5"/>
    <p:sldId id="298" r:id="rId6"/>
    <p:sldId id="290" r:id="rId7"/>
    <p:sldId id="292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333399"/>
    <a:srgbClr val="FFFFFF"/>
    <a:srgbClr val="CC99FF"/>
    <a:srgbClr val="000000"/>
    <a:srgbClr val="33CC33"/>
    <a:srgbClr val="0070C0"/>
    <a:srgbClr val="000066"/>
    <a:srgbClr val="8D3C1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8575" autoAdjust="0"/>
  </p:normalViewPr>
  <p:slideViewPr>
    <p:cSldViewPr>
      <p:cViewPr varScale="1">
        <p:scale>
          <a:sx n="111" d="100"/>
          <a:sy n="111" d="100"/>
        </p:scale>
        <p:origin x="-2364" y="-96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14/01/2016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62225 TE non-cirr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D79C71-EC82-4F49-8503-D9BCE1E7E8BD}" type="slidenum">
              <a:rPr lang="en-US">
                <a:solidFill>
                  <a:srgbClr val="000000"/>
                </a:solidFill>
                <a:latin typeface="Calibri" charset="0"/>
              </a:rPr>
              <a:pPr/>
              <a:t>4</a:t>
            </a:fld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497"/>
            <a:ext cx="7924800" cy="787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50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baseline="0"/>
            </a:lvl1pPr>
          </a:lstStyle>
          <a:p>
            <a:fld id="{BB1469FF-95F9-CE4C-AB47-C243AA764A06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5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Line 172"/>
          <p:cNvSpPr>
            <a:spLocks noChangeShapeType="1"/>
          </p:cNvSpPr>
          <p:nvPr/>
        </p:nvSpPr>
        <p:spPr bwMode="auto">
          <a:xfrm>
            <a:off x="6211037" y="1916832"/>
            <a:ext cx="0" cy="2232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783149"/>
              </p:ext>
            </p:extLst>
          </p:nvPr>
        </p:nvGraphicFramePr>
        <p:xfrm>
          <a:off x="4571153" y="2236472"/>
          <a:ext cx="1639778" cy="648072"/>
        </p:xfrm>
        <a:graphic>
          <a:graphicData uri="http://schemas.openxmlformats.org/drawingml/2006/table">
            <a:tbl>
              <a:tblPr/>
              <a:tblGrid>
                <a:gridCol w="1639778"/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400/100 mg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816239" y="2275984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250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816239" y="366651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250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2" name="Line 172"/>
          <p:cNvSpPr>
            <a:spLocks noChangeShapeType="1"/>
          </p:cNvSpPr>
          <p:nvPr/>
        </p:nvSpPr>
        <p:spPr bwMode="auto">
          <a:xfrm>
            <a:off x="7291157" y="1916832"/>
            <a:ext cx="0" cy="2232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Oval 110"/>
          <p:cNvSpPr>
            <a:spLocks noChangeArrowheads="1"/>
          </p:cNvSpPr>
          <p:nvPr/>
        </p:nvSpPr>
        <p:spPr bwMode="auto">
          <a:xfrm>
            <a:off x="6993331" y="136678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6228184" y="2560508"/>
            <a:ext cx="1116000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519694"/>
              </p:ext>
            </p:extLst>
          </p:nvPr>
        </p:nvGraphicFramePr>
        <p:xfrm>
          <a:off x="4571153" y="3413371"/>
          <a:ext cx="2719898" cy="648074"/>
        </p:xfrm>
        <a:graphic>
          <a:graphicData uri="http://schemas.openxmlformats.org/drawingml/2006/table">
            <a:tbl>
              <a:tblPr/>
              <a:tblGrid>
                <a:gridCol w="2719898"/>
              </a:tblGrid>
              <a:tr h="648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  <p:sp>
        <p:nvSpPr>
          <p:cNvPr id="35" name="Line 63"/>
          <p:cNvSpPr>
            <a:spLocks noChangeShapeType="1"/>
          </p:cNvSpPr>
          <p:nvPr/>
        </p:nvSpPr>
        <p:spPr bwMode="auto">
          <a:xfrm>
            <a:off x="7291051" y="3717032"/>
            <a:ext cx="1116000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Oval 110"/>
          <p:cNvSpPr>
            <a:spLocks noChangeArrowheads="1"/>
          </p:cNvSpPr>
          <p:nvPr/>
        </p:nvSpPr>
        <p:spPr bwMode="auto">
          <a:xfrm>
            <a:off x="5913211" y="136678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9" name="ZoneTexte 71"/>
          <p:cNvSpPr txBox="1">
            <a:spLocks noChangeArrowheads="1"/>
          </p:cNvSpPr>
          <p:nvPr/>
        </p:nvSpPr>
        <p:spPr bwMode="auto">
          <a:xfrm>
            <a:off x="4644008" y="4201924"/>
            <a:ext cx="42484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* Randomisation was stratified on prior treatment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(naïve or experienced) and cirrhosis (yes or no)</a:t>
            </a:r>
            <a:endParaRPr lang="en-US" sz="1400" baseline="3000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23528" y="4221088"/>
            <a:ext cx="4176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** Metavir F4 or Ishak 5-6 or Fibroscan &gt; 12.5 kPa or Fibrotest &gt; </a:t>
            </a:r>
            <a:r>
              <a:rPr lang="en-US" sz="1400" smtClean="0">
                <a:latin typeface="+mn-lt"/>
                <a:ea typeface="Arial" pitchFamily="-1" charset="0"/>
                <a:cs typeface="Arial" pitchFamily="-1" charset="0"/>
              </a:rPr>
              <a:t>0.75 and APRI &gt; 2</a:t>
            </a:r>
            <a:endParaRPr lang="en-US" sz="1400">
              <a:latin typeface="+mn-lt"/>
            </a:endParaRPr>
          </a:p>
        </p:txBody>
      </p:sp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1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ASTRAL-3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6" name="ZoneTexte 69"/>
          <p:cNvSpPr txBox="1">
            <a:spLocks noChangeArrowheads="1"/>
          </p:cNvSpPr>
          <p:nvPr/>
        </p:nvSpPr>
        <p:spPr bwMode="auto">
          <a:xfrm>
            <a:off x="5868745" y="6581775"/>
            <a:ext cx="32752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Foster GR. N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 Med 2015; 373: 2608-17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800" b="1" kern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6" name="Espace réservé du contenu 10"/>
          <p:cNvSpPr txBox="1">
            <a:spLocks/>
          </p:cNvSpPr>
          <p:nvPr/>
        </p:nvSpPr>
        <p:spPr bwMode="auto">
          <a:xfrm>
            <a:off x="539750" y="5188076"/>
            <a:ext cx="8351838" cy="1409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800" kern="0" smtClean="0"/>
              <a:t>Objective</a:t>
            </a:r>
          </a:p>
          <a:p>
            <a:pPr lvl="1">
              <a:spcBef>
                <a:spcPts val="72"/>
              </a:spcBef>
              <a:buFont typeface="Arial" panose="020B0604020202020204" pitchFamily="34" charset="0"/>
              <a:buChar char="–"/>
            </a:pPr>
            <a:r>
              <a:rPr lang="en-US" sz="1600" smtClean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600" baseline="-25000" smtClean="0"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en-US" sz="1600" smtClean="0">
                <a:ea typeface="ＭＳ Ｐゴシック" pitchFamily="-1" charset="-128"/>
                <a:cs typeface="ＭＳ Ｐゴシック" pitchFamily="-1" charset="-128"/>
              </a:rPr>
              <a:t>(HCV RNA &lt; 15 UI/ml)</a:t>
            </a:r>
            <a:r>
              <a:rPr lang="en-US" sz="1600" baseline="-25000" smtClean="0">
                <a:ea typeface="ＭＳ Ｐゴシック" pitchFamily="-1" charset="-128"/>
                <a:cs typeface="ＭＳ Ｐゴシック" pitchFamily="-1" charset="-128"/>
              </a:rPr>
              <a:t>,</a:t>
            </a:r>
            <a:r>
              <a:rPr lang="en-US" sz="1600" smtClean="0">
                <a:ea typeface="ＭＳ Ｐゴシック" pitchFamily="-1" charset="-128"/>
                <a:cs typeface="ＭＳ Ｐゴシック" pitchFamily="-1" charset="-128"/>
              </a:rPr>
              <a:t> by ITT : non-inferiority of SOF/VEL with a lower bound of 95% CI for difference of - 10%, 94% power ; if non-inferiority, test for superiority with significance level of 0.05</a:t>
            </a:r>
            <a:endParaRPr lang="en-US" sz="40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83568" y="4797152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RBV (in 2 divided doses)</a:t>
            </a:r>
            <a:r>
              <a:rPr lang="en-US" sz="1600" dirty="0" smtClean="0"/>
              <a:t>: 1000 </a:t>
            </a:r>
            <a:r>
              <a:rPr lang="en-US" sz="1600" dirty="0"/>
              <a:t>mg if &lt; </a:t>
            </a:r>
            <a:r>
              <a:rPr lang="en-US" sz="1600" dirty="0" smtClean="0"/>
              <a:t>75 kg </a:t>
            </a:r>
            <a:r>
              <a:rPr lang="en-US" sz="1600" dirty="0"/>
              <a:t>or </a:t>
            </a:r>
            <a:r>
              <a:rPr lang="en-US" sz="1600" dirty="0" smtClean="0"/>
              <a:t>1200 </a:t>
            </a:r>
            <a:r>
              <a:rPr lang="en-US" sz="1600" dirty="0"/>
              <a:t>mg/day if ≥ </a:t>
            </a:r>
            <a:r>
              <a:rPr lang="en-US" sz="1600" dirty="0" smtClean="0"/>
              <a:t>75 kg</a:t>
            </a:r>
            <a:endParaRPr lang="en-US" sz="1600" dirty="0"/>
          </a:p>
        </p:txBody>
      </p:sp>
      <p:sp>
        <p:nvSpPr>
          <p:cNvPr id="48" name="AutoShape 162"/>
          <p:cNvSpPr>
            <a:spLocks noChangeArrowheads="1"/>
          </p:cNvSpPr>
          <p:nvPr/>
        </p:nvSpPr>
        <p:spPr bwMode="auto">
          <a:xfrm>
            <a:off x="467543" y="2140023"/>
            <a:ext cx="3120317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36000" rIns="3600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u="sng" dirty="0"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 18 years</a:t>
            </a:r>
            <a:b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Genotype 3</a:t>
            </a:r>
            <a:endParaRPr lang="en-US" sz="1600" b="1" dirty="0" smtClean="0"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/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Naïve </a:t>
            </a: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or pre-treatment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 with IFN-based regimen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allowed**</a:t>
            </a:r>
            <a:b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8011131" y="2780928"/>
            <a:ext cx="773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alibri" panose="020F0502020204030204" pitchFamily="34" charset="0"/>
              </a:rPr>
              <a:t>SVR</a:t>
            </a:r>
            <a:r>
              <a:rPr lang="en-US" sz="2000" b="1" baseline="-25000" dirty="0" smtClean="0">
                <a:latin typeface="Calibri" panose="020F0502020204030204" pitchFamily="34" charset="0"/>
              </a:rPr>
              <a:t>12</a:t>
            </a:r>
            <a:endParaRPr lang="en-US" sz="2000" b="1" baseline="-25000" dirty="0">
              <a:latin typeface="Calibri" panose="020F0502020204030204" pitchFamily="34" charset="0"/>
            </a:endParaRPr>
          </a:p>
        </p:txBody>
      </p:sp>
      <p:sp>
        <p:nvSpPr>
          <p:cNvPr id="54" name="Oval 170"/>
          <p:cNvSpPr>
            <a:spLocks noChangeArrowheads="1"/>
          </p:cNvSpPr>
          <p:nvPr/>
        </p:nvSpPr>
        <p:spPr bwMode="auto">
          <a:xfrm>
            <a:off x="3059832" y="1196752"/>
            <a:ext cx="1539875" cy="87420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  <a:endParaRPr lang="en-US" sz="1400" b="1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  <a:endParaRPr lang="en-US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55" name="Connecteur droit 66"/>
          <p:cNvCxnSpPr>
            <a:cxnSpLocks noChangeShapeType="1"/>
          </p:cNvCxnSpPr>
          <p:nvPr/>
        </p:nvCxnSpPr>
        <p:spPr bwMode="auto">
          <a:xfrm rot="5400000">
            <a:off x="3569581" y="2354573"/>
            <a:ext cx="564676" cy="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cxnSp>
        <p:nvCxnSpPr>
          <p:cNvPr id="56" name="AutoShape 60"/>
          <p:cNvCxnSpPr>
            <a:cxnSpLocks noChangeShapeType="1"/>
          </p:cNvCxnSpPr>
          <p:nvPr/>
        </p:nvCxnSpPr>
        <p:spPr bwMode="auto">
          <a:xfrm rot="10800000" flipH="1" flipV="1">
            <a:off x="4487302" y="2598775"/>
            <a:ext cx="1587" cy="1079994"/>
          </a:xfrm>
          <a:prstGeom prst="bentConnector3">
            <a:avLst>
              <a:gd name="adj1" fmla="val -22697606"/>
            </a:avLst>
          </a:prstGeom>
          <a:ln w="28575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Line 63"/>
          <p:cNvSpPr>
            <a:spLocks noChangeShapeType="1"/>
          </p:cNvSpPr>
          <p:nvPr/>
        </p:nvSpPr>
        <p:spPr bwMode="auto">
          <a:xfrm>
            <a:off x="3582263" y="3148026"/>
            <a:ext cx="539999" cy="0"/>
          </a:xfrm>
          <a:prstGeom prst="line">
            <a:avLst/>
          </a:prstGeom>
          <a:ln w="28575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ASTRAL-3 study: SOF/VEL </a:t>
            </a:r>
            <a:r>
              <a:rPr lang="en-US" dirty="0" err="1" smtClean="0"/>
              <a:t>vs</a:t>
            </a:r>
            <a:r>
              <a:rPr lang="en-US" dirty="0" smtClean="0"/>
              <a:t> SOF + RBV </a:t>
            </a:r>
            <a:br>
              <a:rPr lang="en-US" dirty="0" smtClean="0"/>
            </a:br>
            <a:r>
              <a:rPr lang="en-US" dirty="0" smtClean="0"/>
              <a:t>in genotype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636613"/>
              </p:ext>
            </p:extLst>
          </p:nvPr>
        </p:nvGraphicFramePr>
        <p:xfrm>
          <a:off x="364050" y="1556792"/>
          <a:ext cx="8312406" cy="4962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0078"/>
                <a:gridCol w="1584176"/>
                <a:gridCol w="1368152"/>
              </a:tblGrid>
              <a:tr h="4421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b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 weeks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277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 + RBV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24 weeks</a:t>
                      </a:r>
                      <a:b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275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99FF"/>
                    </a:solidFill>
                  </a:tcPr>
                </a:tc>
              </a:tr>
              <a:tr h="2866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years, mean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49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66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Female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39%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37%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86617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90%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87%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6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RNA,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log</a:t>
                      </a:r>
                      <a:r>
                        <a:rPr lang="en-US" sz="1400" b="1" baseline="-2500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IU/ml, mean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6.2 ± 0.72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6.3 ± 0.71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86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IL28B CC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38%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40%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66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Cirrhosis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29%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30%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66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Treatment experienced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26%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26%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9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Response to previous HCV treatment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No response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28%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72%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34%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66%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8024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Discontinuation, N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Lack of efficacy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 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Lost to follow-up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Non adherence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Withdrew consent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Death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506646" y="1124744"/>
            <a:ext cx="6172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  <a:endParaRPr lang="en-US" sz="2400" b="1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ASTRAL-3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ASTRAL-3 study: SOF/VEL </a:t>
            </a:r>
            <a:r>
              <a:rPr lang="en-US" dirty="0" err="1" smtClean="0"/>
              <a:t>vs</a:t>
            </a:r>
            <a:r>
              <a:rPr lang="en-US" dirty="0" smtClean="0"/>
              <a:t> SOF + RBV </a:t>
            </a:r>
            <a:br>
              <a:rPr lang="en-US" dirty="0" smtClean="0"/>
            </a:br>
            <a:r>
              <a:rPr lang="en-US" dirty="0" smtClean="0"/>
              <a:t>in genotype 3</a:t>
            </a:r>
            <a:endParaRPr lang="en-US" dirty="0"/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868745" y="6581775"/>
            <a:ext cx="32752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Foster GR. N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 Med 2015; 373: 2608-17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162"/>
          <p:cNvSpPr>
            <a:spLocks noChangeArrowheads="1"/>
          </p:cNvSpPr>
          <p:nvPr/>
        </p:nvSpPr>
        <p:spPr bwMode="auto">
          <a:xfrm>
            <a:off x="1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ASTRAL-3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697296" y="5425479"/>
            <a:ext cx="6619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kern="0" dirty="0" smtClean="0"/>
              <a:t>*adjusted </a:t>
            </a:r>
            <a:r>
              <a:rPr lang="en-US" sz="1400" kern="0" dirty="0"/>
              <a:t>absolute difference : 14.8 (95% CI : 9.6 to 20.0) </a:t>
            </a:r>
            <a:r>
              <a:rPr lang="en-US" sz="1400" kern="0" dirty="0" smtClean="0"/>
              <a:t>; p </a:t>
            </a:r>
            <a:r>
              <a:rPr lang="en-US" sz="1400" kern="0" dirty="0"/>
              <a:t>&lt; 0.001 = </a:t>
            </a:r>
            <a:r>
              <a:rPr lang="en-US" sz="1400" kern="0" dirty="0" smtClean="0"/>
              <a:t>superiority</a:t>
            </a:r>
            <a:endParaRPr lang="en-US" sz="1400" kern="0" dirty="0"/>
          </a:p>
        </p:txBody>
      </p:sp>
      <p:sp>
        <p:nvSpPr>
          <p:cNvPr id="25" name="Espace réservé du contenu 10"/>
          <p:cNvSpPr txBox="1">
            <a:spLocks/>
          </p:cNvSpPr>
          <p:nvPr/>
        </p:nvSpPr>
        <p:spPr bwMode="auto">
          <a:xfrm>
            <a:off x="539750" y="5733256"/>
            <a:ext cx="8351838" cy="93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355600" lvl="1" indent="-355600">
              <a:buFont typeface="Wingdings" pitchFamily="2" charset="2"/>
              <a:buChar char="§"/>
            </a:pPr>
            <a:r>
              <a:rPr lang="en-US" b="1" kern="0" dirty="0" smtClean="0">
                <a:solidFill>
                  <a:srgbClr val="0070C0"/>
                </a:solidFill>
                <a:latin typeface="Calibri"/>
                <a:cs typeface="Calibri"/>
              </a:rPr>
              <a:t>SVR</a:t>
            </a:r>
            <a:r>
              <a:rPr lang="en-US" b="1" kern="0" baseline="-25000" dirty="0" smtClean="0">
                <a:solidFill>
                  <a:srgbClr val="0070C0"/>
                </a:solidFill>
                <a:latin typeface="Calibri"/>
                <a:cs typeface="Calibri"/>
              </a:rPr>
              <a:t>12</a:t>
            </a:r>
            <a:r>
              <a:rPr lang="en-US" b="1" kern="0" dirty="0" smtClean="0">
                <a:solidFill>
                  <a:srgbClr val="0070C0"/>
                </a:solidFill>
                <a:latin typeface="Calibri"/>
                <a:cs typeface="Calibri"/>
              </a:rPr>
              <a:t> according to baseline NS5A RAVs in SOF/VEL group</a:t>
            </a:r>
          </a:p>
          <a:p>
            <a:pPr lvl="1"/>
            <a:r>
              <a:rPr lang="en-US" sz="1600" kern="0" dirty="0" smtClean="0"/>
              <a:t>Absent, N = 231 : SVR</a:t>
            </a:r>
            <a:r>
              <a:rPr lang="en-US" sz="1600" kern="0" baseline="-25000" dirty="0" smtClean="0"/>
              <a:t>12</a:t>
            </a:r>
            <a:r>
              <a:rPr lang="en-US" sz="1600" kern="0" dirty="0" smtClean="0"/>
              <a:t> = 97.4%</a:t>
            </a:r>
          </a:p>
          <a:p>
            <a:pPr lvl="1"/>
            <a:r>
              <a:rPr lang="en-US" sz="1600" kern="0" dirty="0" smtClean="0"/>
              <a:t>Present, N = 43, SVR</a:t>
            </a:r>
            <a:r>
              <a:rPr lang="en-US" sz="1600" kern="0" baseline="-25000" dirty="0" smtClean="0"/>
              <a:t>12</a:t>
            </a:r>
            <a:r>
              <a:rPr lang="en-US" sz="1600" kern="0" dirty="0" smtClean="0"/>
              <a:t> = 88.4% (84% if Y93H)</a:t>
            </a: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ASTRAL-3 </a:t>
            </a:r>
            <a:r>
              <a:rPr lang="fr-FR" dirty="0" err="1"/>
              <a:t>s</a:t>
            </a:r>
            <a:r>
              <a:rPr lang="fr-FR" dirty="0" err="1" smtClean="0"/>
              <a:t>tudy</a:t>
            </a:r>
            <a:r>
              <a:rPr lang="fr-FR" dirty="0"/>
              <a:t>: SOF/VEL vs SOF + RBV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in </a:t>
            </a:r>
            <a:r>
              <a:rPr lang="fr-FR" dirty="0" err="1"/>
              <a:t>genotype</a:t>
            </a:r>
            <a:r>
              <a:rPr lang="fr-FR" dirty="0"/>
              <a:t> 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376512" y="1124744"/>
            <a:ext cx="2378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% (95% CI)</a:t>
            </a:r>
            <a:endParaRPr lang="en-US" sz="2400" b="1" baseline="-25000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53" name="Groupe 52"/>
          <p:cNvGrpSpPr/>
          <p:nvPr/>
        </p:nvGrpSpPr>
        <p:grpSpPr>
          <a:xfrm>
            <a:off x="2079188" y="1556792"/>
            <a:ext cx="5229116" cy="3862417"/>
            <a:chOff x="2079188" y="1432521"/>
            <a:chExt cx="5229116" cy="3862417"/>
          </a:xfrm>
        </p:grpSpPr>
        <p:sp>
          <p:nvSpPr>
            <p:cNvPr id="30" name="Line 47"/>
            <p:cNvSpPr>
              <a:spLocks noChangeShapeType="1"/>
            </p:cNvSpPr>
            <p:nvPr/>
          </p:nvSpPr>
          <p:spPr bwMode="auto">
            <a:xfrm>
              <a:off x="2539409" y="2232699"/>
              <a:ext cx="0" cy="2605367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 b="1">
                <a:latin typeface="+mn-lt"/>
              </a:endParaRPr>
            </a:p>
          </p:txBody>
        </p:sp>
        <p:sp>
          <p:nvSpPr>
            <p:cNvPr id="31" name="Line 48"/>
            <p:cNvSpPr>
              <a:spLocks noChangeShapeType="1"/>
            </p:cNvSpPr>
            <p:nvPr/>
          </p:nvSpPr>
          <p:spPr bwMode="auto">
            <a:xfrm>
              <a:off x="2441237" y="4838067"/>
              <a:ext cx="9817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 b="1">
                <a:latin typeface="+mn-lt"/>
              </a:endParaRPr>
            </a:p>
          </p:txBody>
        </p:sp>
        <p:sp>
          <p:nvSpPr>
            <p:cNvPr id="32" name="Line 49"/>
            <p:cNvSpPr>
              <a:spLocks noChangeShapeType="1"/>
            </p:cNvSpPr>
            <p:nvPr/>
          </p:nvSpPr>
          <p:spPr bwMode="auto">
            <a:xfrm>
              <a:off x="2441237" y="4321245"/>
              <a:ext cx="9817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 b="1">
                <a:latin typeface="+mn-lt"/>
              </a:endParaRPr>
            </a:p>
          </p:txBody>
        </p:sp>
        <p:sp>
          <p:nvSpPr>
            <p:cNvPr id="33" name="Line 50"/>
            <p:cNvSpPr>
              <a:spLocks noChangeShapeType="1"/>
            </p:cNvSpPr>
            <p:nvPr/>
          </p:nvSpPr>
          <p:spPr bwMode="auto">
            <a:xfrm>
              <a:off x="2441237" y="3793794"/>
              <a:ext cx="9817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 b="1">
                <a:latin typeface="+mn-lt"/>
              </a:endParaRPr>
            </a:p>
          </p:txBody>
        </p:sp>
        <p:sp>
          <p:nvSpPr>
            <p:cNvPr id="34" name="Line 51"/>
            <p:cNvSpPr>
              <a:spLocks noChangeShapeType="1"/>
            </p:cNvSpPr>
            <p:nvPr/>
          </p:nvSpPr>
          <p:spPr bwMode="auto">
            <a:xfrm>
              <a:off x="2441237" y="3275643"/>
              <a:ext cx="9817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 b="1">
                <a:latin typeface="+mn-lt"/>
              </a:endParaRPr>
            </a:p>
          </p:txBody>
        </p:sp>
        <p:sp>
          <p:nvSpPr>
            <p:cNvPr id="35" name="Line 52"/>
            <p:cNvSpPr>
              <a:spLocks noChangeShapeType="1"/>
            </p:cNvSpPr>
            <p:nvPr/>
          </p:nvSpPr>
          <p:spPr bwMode="auto">
            <a:xfrm>
              <a:off x="2441237" y="2748193"/>
              <a:ext cx="9817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 b="1">
                <a:latin typeface="+mn-lt"/>
              </a:endParaRPr>
            </a:p>
          </p:txBody>
        </p:sp>
        <p:sp>
          <p:nvSpPr>
            <p:cNvPr id="36" name="Line 53"/>
            <p:cNvSpPr>
              <a:spLocks noChangeShapeType="1"/>
            </p:cNvSpPr>
            <p:nvPr/>
          </p:nvSpPr>
          <p:spPr bwMode="auto">
            <a:xfrm>
              <a:off x="2441237" y="2232699"/>
              <a:ext cx="9817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 b="1">
                <a:latin typeface="+mn-lt"/>
              </a:endParaRPr>
            </a:p>
          </p:txBody>
        </p:sp>
        <p:sp>
          <p:nvSpPr>
            <p:cNvPr id="37" name="Rectangle 65"/>
            <p:cNvSpPr>
              <a:spLocks noChangeArrowheads="1"/>
            </p:cNvSpPr>
            <p:nvPr/>
          </p:nvSpPr>
          <p:spPr bwMode="auto">
            <a:xfrm>
              <a:off x="2277960" y="4711850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8" name="Rectangle 66"/>
            <p:cNvSpPr>
              <a:spLocks noChangeArrowheads="1"/>
            </p:cNvSpPr>
            <p:nvPr/>
          </p:nvSpPr>
          <p:spPr bwMode="auto">
            <a:xfrm>
              <a:off x="2178575" y="4228244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20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9" name="Rectangle 67"/>
            <p:cNvSpPr>
              <a:spLocks noChangeArrowheads="1"/>
            </p:cNvSpPr>
            <p:nvPr/>
          </p:nvSpPr>
          <p:spPr bwMode="auto">
            <a:xfrm>
              <a:off x="2178575" y="3702121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40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0" name="Rectangle 68"/>
            <p:cNvSpPr>
              <a:spLocks noChangeArrowheads="1"/>
            </p:cNvSpPr>
            <p:nvPr/>
          </p:nvSpPr>
          <p:spPr bwMode="auto">
            <a:xfrm>
              <a:off x="2178575" y="3186628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60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1" name="Rectangle 69"/>
            <p:cNvSpPr>
              <a:spLocks noChangeArrowheads="1"/>
            </p:cNvSpPr>
            <p:nvPr/>
          </p:nvSpPr>
          <p:spPr bwMode="auto">
            <a:xfrm>
              <a:off x="2178575" y="263260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80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2" name="Rectangle 70"/>
            <p:cNvSpPr>
              <a:spLocks noChangeArrowheads="1"/>
            </p:cNvSpPr>
            <p:nvPr/>
          </p:nvSpPr>
          <p:spPr bwMode="auto">
            <a:xfrm>
              <a:off x="2079188" y="2115783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100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3165467" y="2346163"/>
              <a:ext cx="1319929" cy="2491903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latin typeface="+mn-lt"/>
                <a:ea typeface="MS PGothic" pitchFamily="34" charset="-128"/>
              </a:endParaRPr>
            </a:p>
          </p:txBody>
        </p:sp>
        <p:sp>
          <p:nvSpPr>
            <p:cNvPr id="44" name="Rectangle 56"/>
            <p:cNvSpPr>
              <a:spLocks noChangeArrowheads="1"/>
            </p:cNvSpPr>
            <p:nvPr/>
          </p:nvSpPr>
          <p:spPr bwMode="auto">
            <a:xfrm>
              <a:off x="3305553" y="1844824"/>
              <a:ext cx="1039760" cy="459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760"/>
                </a:lnSpc>
                <a:buClrTx/>
                <a:buFontTx/>
                <a:buNone/>
              </a:pPr>
              <a:r>
                <a:rPr lang="en-US" altLang="fr-FR" sz="1800" b="1" dirty="0" smtClean="0"/>
                <a:t>95.3</a:t>
              </a:r>
            </a:p>
            <a:p>
              <a:pPr algn="ctr" eaLnBrk="1" hangingPunct="1">
                <a:lnSpc>
                  <a:spcPts val="1760"/>
                </a:lnSpc>
                <a:buClrTx/>
                <a:buFontTx/>
                <a:buNone/>
              </a:pPr>
              <a:r>
                <a:rPr lang="en-US" altLang="fr-FR" sz="1800" b="1" dirty="0" smtClean="0"/>
                <a:t>(92.1-97.5)</a:t>
              </a:r>
              <a:endParaRPr lang="en-US" altLang="fr-FR" sz="1600" dirty="0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676351" y="4491014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FFFFFF"/>
                  </a:solidFill>
                  <a:latin typeface="+mn-lt"/>
                </a:rPr>
                <a:t>277</a:t>
              </a:r>
              <a:endParaRPr lang="en-US" altLang="fr-FR" sz="1800">
                <a:latin typeface="+mn-lt"/>
              </a:endParaRPr>
            </a:p>
          </p:txBody>
        </p:sp>
        <p:sp>
          <p:nvSpPr>
            <p:cNvPr id="46" name="Rectangle 77"/>
            <p:cNvSpPr>
              <a:spLocks noChangeArrowheads="1"/>
            </p:cNvSpPr>
            <p:nvPr/>
          </p:nvSpPr>
          <p:spPr bwMode="auto">
            <a:xfrm>
              <a:off x="3432695" y="4864051"/>
              <a:ext cx="78547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rgbClr val="000066"/>
                  </a:solidFill>
                  <a:latin typeface="+mn-lt"/>
                </a:rPr>
                <a:t>SOF/VEL</a:t>
              </a:r>
              <a:br>
                <a:rPr lang="en-US" altLang="fr-FR" sz="1400" b="1" dirty="0" smtClean="0">
                  <a:solidFill>
                    <a:srgbClr val="000066"/>
                  </a:solidFill>
                  <a:latin typeface="+mn-lt"/>
                </a:rPr>
              </a:br>
              <a:r>
                <a:rPr lang="en-US" altLang="fr-FR" sz="1400" b="1" dirty="0" smtClean="0">
                  <a:solidFill>
                    <a:srgbClr val="000066"/>
                  </a:solidFill>
                  <a:latin typeface="+mn-lt"/>
                </a:rPr>
                <a:t>12 weeks</a:t>
              </a:r>
              <a:endParaRPr lang="en-US" altLang="fr-FR" sz="14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8" name="Rectangle 41"/>
            <p:cNvSpPr>
              <a:spLocks noChangeArrowheads="1"/>
            </p:cNvSpPr>
            <p:nvPr/>
          </p:nvSpPr>
          <p:spPr bwMode="auto">
            <a:xfrm>
              <a:off x="5403184" y="2733196"/>
              <a:ext cx="1319929" cy="2104870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latin typeface="+mn-lt"/>
                <a:ea typeface="MS PGothic" pitchFamily="34" charset="-128"/>
              </a:endParaRPr>
            </a:p>
          </p:txBody>
        </p:sp>
        <p:sp>
          <p:nvSpPr>
            <p:cNvPr id="49" name="Rectangle 74"/>
            <p:cNvSpPr>
              <a:spLocks noChangeArrowheads="1"/>
            </p:cNvSpPr>
            <p:nvPr/>
          </p:nvSpPr>
          <p:spPr bwMode="auto">
            <a:xfrm>
              <a:off x="5914068" y="4491014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FFFFFF"/>
                  </a:solidFill>
                  <a:latin typeface="+mn-lt"/>
                </a:rPr>
                <a:t>275</a:t>
              </a:r>
              <a:endParaRPr lang="en-US" altLang="fr-FR" sz="1800">
                <a:latin typeface="+mn-lt"/>
              </a:endParaRPr>
            </a:p>
          </p:txBody>
        </p:sp>
        <p:sp>
          <p:nvSpPr>
            <p:cNvPr id="50" name="Rectangle 77"/>
            <p:cNvSpPr>
              <a:spLocks noChangeArrowheads="1"/>
            </p:cNvSpPr>
            <p:nvPr/>
          </p:nvSpPr>
          <p:spPr bwMode="auto">
            <a:xfrm>
              <a:off x="5587055" y="4864051"/>
              <a:ext cx="952184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rgbClr val="000066"/>
                  </a:solidFill>
                  <a:latin typeface="+mn-lt"/>
                </a:rPr>
                <a:t>SOF + RBV</a:t>
              </a:r>
              <a:br>
                <a:rPr lang="en-US" altLang="fr-FR" sz="1400" b="1" dirty="0" smtClean="0">
                  <a:solidFill>
                    <a:srgbClr val="000066"/>
                  </a:solidFill>
                  <a:latin typeface="+mn-lt"/>
                </a:rPr>
              </a:br>
              <a:r>
                <a:rPr lang="en-US" altLang="fr-FR" sz="1400" b="1" dirty="0" smtClean="0">
                  <a:solidFill>
                    <a:srgbClr val="000066"/>
                  </a:solidFill>
                  <a:latin typeface="+mn-lt"/>
                </a:rPr>
                <a:t>24 weeks</a:t>
              </a:r>
              <a:endParaRPr lang="en-US" altLang="fr-FR" sz="12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5543270" y="2204864"/>
              <a:ext cx="1039760" cy="459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760"/>
                </a:lnSpc>
                <a:buClrTx/>
                <a:buFontTx/>
                <a:buNone/>
              </a:pPr>
              <a:r>
                <a:rPr lang="en-US" altLang="fr-FR" sz="1800" b="1" dirty="0" smtClean="0"/>
                <a:t>80.4</a:t>
              </a:r>
            </a:p>
            <a:p>
              <a:pPr algn="ctr" eaLnBrk="1" hangingPunct="1">
                <a:lnSpc>
                  <a:spcPts val="1760"/>
                </a:lnSpc>
                <a:buClrTx/>
                <a:buFontTx/>
                <a:buNone/>
              </a:pPr>
              <a:r>
                <a:rPr lang="en-US" altLang="fr-FR" sz="1800" b="1" dirty="0" smtClean="0"/>
                <a:t>(75.2-84.9)</a:t>
              </a:r>
              <a:endParaRPr lang="en-US" altLang="fr-FR" sz="1600" dirty="0"/>
            </a:p>
          </p:txBody>
        </p:sp>
        <p:sp>
          <p:nvSpPr>
            <p:cNvPr id="56" name="Line 54"/>
            <p:cNvSpPr>
              <a:spLocks noChangeShapeType="1"/>
            </p:cNvSpPr>
            <p:nvPr/>
          </p:nvSpPr>
          <p:spPr bwMode="auto">
            <a:xfrm>
              <a:off x="2539409" y="4838067"/>
              <a:ext cx="476889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61" name="Rectangle 70"/>
            <p:cNvSpPr>
              <a:spLocks noChangeArrowheads="1"/>
            </p:cNvSpPr>
            <p:nvPr/>
          </p:nvSpPr>
          <p:spPr bwMode="auto">
            <a:xfrm>
              <a:off x="4892030" y="1432521"/>
              <a:ext cx="7985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dirty="0" smtClean="0">
                  <a:latin typeface="+mn-lt"/>
                </a:rPr>
                <a:t>*</a:t>
              </a:r>
              <a:endParaRPr lang="en-US" altLang="fr-FR" sz="1800" dirty="0">
                <a:latin typeface="+mn-lt"/>
              </a:endParaRPr>
            </a:p>
          </p:txBody>
        </p:sp>
        <p:sp>
          <p:nvSpPr>
            <p:cNvPr id="52" name="Forme libre 51"/>
            <p:cNvSpPr/>
            <p:nvPr/>
          </p:nvSpPr>
          <p:spPr>
            <a:xfrm>
              <a:off x="3825240" y="1645547"/>
              <a:ext cx="2240280" cy="396240"/>
            </a:xfrm>
            <a:custGeom>
              <a:avLst/>
              <a:gdLst>
                <a:gd name="connsiteX0" fmla="*/ 0 w 2240280"/>
                <a:gd name="connsiteY0" fmla="*/ 106680 h 396240"/>
                <a:gd name="connsiteX1" fmla="*/ 0 w 2240280"/>
                <a:gd name="connsiteY1" fmla="*/ 0 h 396240"/>
                <a:gd name="connsiteX2" fmla="*/ 2240280 w 2240280"/>
                <a:gd name="connsiteY2" fmla="*/ 0 h 396240"/>
                <a:gd name="connsiteX3" fmla="*/ 2240280 w 2240280"/>
                <a:gd name="connsiteY3" fmla="*/ 396240 h 39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0280" h="396240">
                  <a:moveTo>
                    <a:pt x="0" y="106680"/>
                  </a:moveTo>
                  <a:lnTo>
                    <a:pt x="0" y="0"/>
                  </a:lnTo>
                  <a:lnTo>
                    <a:pt x="2240280" y="0"/>
                  </a:lnTo>
                  <a:lnTo>
                    <a:pt x="2240280" y="3962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2355490" y="2021358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%</a:t>
            </a:r>
            <a:endParaRPr lang="fr-FR" sz="1400" dirty="0"/>
          </a:p>
        </p:txBody>
      </p:sp>
      <p:sp>
        <p:nvSpPr>
          <p:cNvPr id="47" name="ZoneTexte 69"/>
          <p:cNvSpPr txBox="1">
            <a:spLocks noChangeArrowheads="1"/>
          </p:cNvSpPr>
          <p:nvPr/>
        </p:nvSpPr>
        <p:spPr bwMode="auto">
          <a:xfrm>
            <a:off x="5868745" y="6581775"/>
            <a:ext cx="32752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Foster GR. N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 Med 2015; 373: 2608-17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781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AutoShape 162"/>
          <p:cNvSpPr>
            <a:spLocks noChangeArrowheads="1"/>
          </p:cNvSpPr>
          <p:nvPr/>
        </p:nvSpPr>
        <p:spPr bwMode="auto">
          <a:xfrm>
            <a:off x="1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ASTRAL-3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025821" y="1124744"/>
            <a:ext cx="5080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400" b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by </a:t>
            </a: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cirrhosis </a:t>
            </a:r>
            <a:r>
              <a:rPr lang="en-US" sz="2400" b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or </a:t>
            </a: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treatment history</a:t>
            </a:r>
            <a:endParaRPr lang="en-US" sz="2400" b="1" baseline="-2500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ASTRAL-3 study: SOF/VEL </a:t>
            </a:r>
            <a:r>
              <a:rPr lang="en-US" dirty="0" err="1" smtClean="0"/>
              <a:t>vs</a:t>
            </a:r>
            <a:r>
              <a:rPr lang="en-US" dirty="0" smtClean="0"/>
              <a:t> SOF + RBV </a:t>
            </a:r>
            <a:br>
              <a:rPr lang="en-US" dirty="0" smtClean="0"/>
            </a:br>
            <a:r>
              <a:rPr lang="en-US" dirty="0" smtClean="0"/>
              <a:t>in genotype 3</a:t>
            </a:r>
            <a:endParaRPr lang="en-US" dirty="0"/>
          </a:p>
        </p:txBody>
      </p:sp>
      <p:grpSp>
        <p:nvGrpSpPr>
          <p:cNvPr id="110" name="Groupe 109"/>
          <p:cNvGrpSpPr/>
          <p:nvPr/>
        </p:nvGrpSpPr>
        <p:grpSpPr>
          <a:xfrm>
            <a:off x="1043608" y="1650286"/>
            <a:ext cx="7884052" cy="4875058"/>
            <a:chOff x="1043608" y="1715254"/>
            <a:chExt cx="7884052" cy="4875058"/>
          </a:xfrm>
        </p:grpSpPr>
        <p:sp>
          <p:nvSpPr>
            <p:cNvPr id="120" name="Rectangle 8"/>
            <p:cNvSpPr>
              <a:spLocks noChangeArrowheads="1"/>
            </p:cNvSpPr>
            <p:nvPr/>
          </p:nvSpPr>
          <p:spPr bwMode="auto">
            <a:xfrm>
              <a:off x="7236296" y="3615689"/>
              <a:ext cx="578201" cy="2145607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1" name="Rectangle 9"/>
            <p:cNvSpPr>
              <a:spLocks noChangeArrowheads="1"/>
            </p:cNvSpPr>
            <p:nvPr/>
          </p:nvSpPr>
          <p:spPr bwMode="auto">
            <a:xfrm>
              <a:off x="6478088" y="2705101"/>
              <a:ext cx="578201" cy="305619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4897458" y="2468880"/>
              <a:ext cx="578201" cy="329241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4015412" y="3512820"/>
              <a:ext cx="578201" cy="2248477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5619355" y="2834640"/>
              <a:ext cx="578201" cy="2926656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2412971" y="2804161"/>
              <a:ext cx="578201" cy="2957136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3295017" y="2670810"/>
              <a:ext cx="578201" cy="309048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1661512" y="2476752"/>
              <a:ext cx="578201" cy="3284545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64" name="TextBox 1"/>
            <p:cNvSpPr txBox="1">
              <a:spLocks noChangeArrowheads="1"/>
            </p:cNvSpPr>
            <p:nvPr/>
          </p:nvSpPr>
          <p:spPr bwMode="auto">
            <a:xfrm>
              <a:off x="1640256" y="5464593"/>
              <a:ext cx="620713" cy="289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400" b="1" dirty="0" smtClean="0">
                  <a:solidFill>
                    <a:srgbClr val="FFFFFF"/>
                  </a:solidFill>
                </a:rPr>
                <a:t>197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65" name="TextBox 1"/>
            <p:cNvSpPr txBox="1">
              <a:spLocks noChangeArrowheads="1"/>
            </p:cNvSpPr>
            <p:nvPr/>
          </p:nvSpPr>
          <p:spPr bwMode="auto">
            <a:xfrm>
              <a:off x="3391935" y="5464593"/>
              <a:ext cx="384365" cy="289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400" b="1" dirty="0" smtClean="0">
                  <a:solidFill>
                    <a:srgbClr val="FFFFFF"/>
                  </a:solidFill>
                </a:rPr>
                <a:t>80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66" name="TextBox 1"/>
            <p:cNvSpPr txBox="1">
              <a:spLocks noChangeArrowheads="1"/>
            </p:cNvSpPr>
            <p:nvPr/>
          </p:nvSpPr>
          <p:spPr bwMode="auto">
            <a:xfrm>
              <a:off x="4021197" y="5464593"/>
              <a:ext cx="384365" cy="289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400" b="1" dirty="0" smtClean="0">
                  <a:solidFill>
                    <a:srgbClr val="FFFFFF"/>
                  </a:solidFill>
                </a:rPr>
                <a:t>83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67" name="TextBox 1"/>
            <p:cNvSpPr txBox="1">
              <a:spLocks noChangeArrowheads="1"/>
            </p:cNvSpPr>
            <p:nvPr/>
          </p:nvSpPr>
          <p:spPr bwMode="auto">
            <a:xfrm>
              <a:off x="4944449" y="5464593"/>
              <a:ext cx="484215" cy="289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400" b="1" dirty="0" smtClean="0">
                  <a:solidFill>
                    <a:srgbClr val="FFFFFF"/>
                  </a:solidFill>
                </a:rPr>
                <a:t>206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68" name="TextBox 1"/>
            <p:cNvSpPr txBox="1">
              <a:spLocks noChangeArrowheads="1"/>
            </p:cNvSpPr>
            <p:nvPr/>
          </p:nvSpPr>
          <p:spPr bwMode="auto">
            <a:xfrm>
              <a:off x="5575214" y="5464593"/>
              <a:ext cx="484215" cy="289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400" b="1" dirty="0" smtClean="0">
                  <a:solidFill>
                    <a:srgbClr val="FFFFFF"/>
                  </a:solidFill>
                </a:rPr>
                <a:t>204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69" name="TextBox 1"/>
            <p:cNvSpPr txBox="1">
              <a:spLocks noChangeArrowheads="1"/>
            </p:cNvSpPr>
            <p:nvPr/>
          </p:nvSpPr>
          <p:spPr bwMode="auto">
            <a:xfrm>
              <a:off x="6456832" y="5464593"/>
              <a:ext cx="620713" cy="289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400" b="1" dirty="0" smtClean="0">
                  <a:solidFill>
                    <a:srgbClr val="FFFFFF"/>
                  </a:solidFill>
                </a:rPr>
                <a:t>71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70" name="TextBox 1"/>
            <p:cNvSpPr txBox="1">
              <a:spLocks noChangeArrowheads="1"/>
            </p:cNvSpPr>
            <p:nvPr/>
          </p:nvSpPr>
          <p:spPr bwMode="auto">
            <a:xfrm>
              <a:off x="7123113" y="5464593"/>
              <a:ext cx="622300" cy="289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400" b="1" dirty="0" smtClean="0">
                  <a:solidFill>
                    <a:srgbClr val="FFFFFF"/>
                  </a:solidFill>
                </a:rPr>
                <a:t>71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71" name="TextBox 1"/>
            <p:cNvSpPr txBox="1">
              <a:spLocks noChangeArrowheads="1"/>
            </p:cNvSpPr>
            <p:nvPr/>
          </p:nvSpPr>
          <p:spPr bwMode="auto">
            <a:xfrm>
              <a:off x="2368830" y="5464593"/>
              <a:ext cx="484215" cy="289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400" b="1" dirty="0" smtClean="0">
                  <a:solidFill>
                    <a:srgbClr val="FFFFFF"/>
                  </a:solidFill>
                </a:rPr>
                <a:t>187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72" name="TextBox 37"/>
            <p:cNvSpPr txBox="1">
              <a:spLocks noChangeArrowheads="1"/>
            </p:cNvSpPr>
            <p:nvPr/>
          </p:nvSpPr>
          <p:spPr bwMode="auto">
            <a:xfrm>
              <a:off x="1745498" y="5756547"/>
              <a:ext cx="108259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b="1" dirty="0" smtClean="0">
                  <a:solidFill>
                    <a:srgbClr val="002060"/>
                  </a:solidFill>
                </a:rPr>
                <a:t>No cirrhosis</a:t>
              </a:r>
              <a:endParaRPr lang="en-US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73" name="TextBox 38"/>
            <p:cNvSpPr txBox="1">
              <a:spLocks noChangeArrowheads="1"/>
            </p:cNvSpPr>
            <p:nvPr/>
          </p:nvSpPr>
          <p:spPr bwMode="auto">
            <a:xfrm>
              <a:off x="3456075" y="5756547"/>
              <a:ext cx="86025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b="1" dirty="0" smtClean="0">
                  <a:solidFill>
                    <a:srgbClr val="002060"/>
                  </a:solidFill>
                </a:rPr>
                <a:t>Cirrhosis</a:t>
              </a:r>
              <a:endParaRPr lang="en-US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74" name="TextBox 39"/>
            <p:cNvSpPr txBox="1">
              <a:spLocks noChangeArrowheads="1"/>
            </p:cNvSpPr>
            <p:nvPr/>
          </p:nvSpPr>
          <p:spPr bwMode="auto">
            <a:xfrm>
              <a:off x="4811889" y="5756547"/>
              <a:ext cx="13649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b="1" dirty="0" smtClean="0">
                  <a:solidFill>
                    <a:srgbClr val="002060"/>
                  </a:solidFill>
                </a:rPr>
                <a:t>Treatment-naïve</a:t>
              </a:r>
              <a:endParaRPr lang="en-US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75" name="TextBox 40"/>
            <p:cNvSpPr txBox="1"/>
            <p:nvPr/>
          </p:nvSpPr>
          <p:spPr>
            <a:xfrm>
              <a:off x="6151553" y="5756547"/>
              <a:ext cx="1878038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kern="0" dirty="0" smtClean="0">
                  <a:solidFill>
                    <a:srgbClr val="002060"/>
                  </a:solidFill>
                  <a:latin typeface="+mn-lt"/>
                  <a:cs typeface="+mn-cs"/>
                </a:rPr>
                <a:t>Treatment-e</a:t>
              </a:r>
              <a:r>
                <a:rPr lang="en-US" sz="1200" b="1" kern="0" dirty="0" smtClean="0">
                  <a:solidFill>
                    <a:srgbClr val="002060"/>
                  </a:solidFill>
                  <a:latin typeface="+mn-lt"/>
                  <a:ea typeface="+mn-ea"/>
                  <a:cs typeface="+mn-cs"/>
                </a:rPr>
                <a:t>xperienced</a:t>
              </a:r>
              <a:endParaRPr lang="en-US" sz="1200" b="1" kern="0" dirty="0">
                <a:solidFill>
                  <a:srgbClr val="002060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6" name="TextBox 42"/>
            <p:cNvSpPr txBox="1"/>
            <p:nvPr/>
          </p:nvSpPr>
          <p:spPr>
            <a:xfrm>
              <a:off x="1043608" y="6067092"/>
              <a:ext cx="788405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 smtClean="0">
                  <a:solidFill>
                    <a:srgbClr val="002060"/>
                  </a:solidFill>
                  <a:latin typeface="+mn-lt"/>
                  <a:ea typeface="+mn-ea"/>
                  <a:cs typeface="+mn-cs"/>
                </a:rPr>
                <a:t>SVR</a:t>
              </a:r>
              <a:r>
                <a:rPr lang="en-US" sz="1400" kern="0" baseline="-25000" dirty="0" smtClean="0">
                  <a:solidFill>
                    <a:srgbClr val="002060"/>
                  </a:solidFill>
                  <a:latin typeface="+mn-lt"/>
                  <a:ea typeface="+mn-ea"/>
                  <a:cs typeface="+mn-cs"/>
                </a:rPr>
                <a:t>12</a:t>
              </a:r>
              <a:r>
                <a:rPr lang="en-US" sz="1400" kern="0" dirty="0" smtClean="0">
                  <a:solidFill>
                    <a:srgbClr val="002060"/>
                  </a:solidFill>
                  <a:latin typeface="+mn-lt"/>
                  <a:ea typeface="+mn-ea"/>
                  <a:cs typeface="+mn-cs"/>
                </a:rPr>
                <a:t> in cirrhosis : 	SOF/VEL group : </a:t>
              </a:r>
              <a:r>
                <a:rPr lang="en-US" sz="1400" kern="0" dirty="0">
                  <a:solidFill>
                    <a:srgbClr val="002060"/>
                  </a:solidFill>
                </a:rPr>
                <a:t>9</a:t>
              </a:r>
              <a:r>
                <a:rPr lang="en-US" sz="1400" kern="0" dirty="0" smtClean="0">
                  <a:solidFill>
                    <a:srgbClr val="002060"/>
                  </a:solidFill>
                </a:rPr>
                <a:t>3</a:t>
              </a:r>
              <a:r>
                <a:rPr lang="en-US" sz="1400" kern="0" dirty="0">
                  <a:solidFill>
                    <a:srgbClr val="002060"/>
                  </a:solidFill>
                </a:rPr>
                <a:t>% if treatment-naïve ; </a:t>
              </a:r>
              <a:r>
                <a:rPr lang="en-US" sz="1400" kern="0" dirty="0" smtClean="0">
                  <a:solidFill>
                    <a:srgbClr val="002060"/>
                  </a:solidFill>
                </a:rPr>
                <a:t>89% </a:t>
              </a:r>
              <a:r>
                <a:rPr lang="en-US" sz="1400" kern="0" dirty="0">
                  <a:solidFill>
                    <a:srgbClr val="002060"/>
                  </a:solidFill>
                </a:rPr>
                <a:t>if treatment-experienced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 smtClean="0">
                  <a:solidFill>
                    <a:srgbClr val="002060"/>
                  </a:solidFill>
                  <a:latin typeface="+mn-lt"/>
                  <a:ea typeface="+mn-ea"/>
                  <a:cs typeface="+mn-cs"/>
                </a:rPr>
                <a:t>		SOF + RBV group : 73% if treatment-naïve ; 58% if treatment-experienced</a:t>
              </a:r>
              <a:endParaRPr lang="en-US" sz="1400" kern="0" dirty="0">
                <a:solidFill>
                  <a:srgbClr val="002060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82" name="Straight Connector 49"/>
            <p:cNvCxnSpPr>
              <a:cxnSpLocks noChangeShapeType="1"/>
            </p:cNvCxnSpPr>
            <p:nvPr/>
          </p:nvCxnSpPr>
          <p:spPr bwMode="auto">
            <a:xfrm flipH="1" flipV="1">
              <a:off x="1947045" y="4641231"/>
              <a:ext cx="7134" cy="632156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6" name="Straight Connector 54"/>
            <p:cNvCxnSpPr>
              <a:cxnSpLocks noChangeShapeType="1"/>
            </p:cNvCxnSpPr>
            <p:nvPr/>
          </p:nvCxnSpPr>
          <p:spPr bwMode="auto">
            <a:xfrm flipV="1">
              <a:off x="2610502" y="4983315"/>
              <a:ext cx="872" cy="290381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8" name="Group 2"/>
            <p:cNvGrpSpPr>
              <a:grpSpLocks/>
            </p:cNvGrpSpPr>
            <p:nvPr/>
          </p:nvGrpSpPr>
          <p:grpSpPr bwMode="auto">
            <a:xfrm>
              <a:off x="2784474" y="4003003"/>
              <a:ext cx="2003548" cy="1271853"/>
              <a:chOff x="2598686" y="3705808"/>
              <a:chExt cx="2004772" cy="1270721"/>
            </a:xfrm>
          </p:grpSpPr>
          <p:cxnSp>
            <p:nvCxnSpPr>
              <p:cNvPr id="90" name="Straight Connector 62"/>
              <p:cNvCxnSpPr>
                <a:cxnSpLocks noChangeShapeType="1"/>
              </p:cNvCxnSpPr>
              <p:nvPr/>
            </p:nvCxnSpPr>
            <p:spPr bwMode="auto">
              <a:xfrm flipV="1">
                <a:off x="3373652" y="3978275"/>
                <a:ext cx="0" cy="998254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1" name="Rectangle 136"/>
              <p:cNvSpPr>
                <a:spLocks noChangeArrowheads="1"/>
              </p:cNvSpPr>
              <p:nvPr/>
            </p:nvSpPr>
            <p:spPr bwMode="auto">
              <a:xfrm>
                <a:off x="2598686" y="3705808"/>
                <a:ext cx="914400" cy="307063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 anchor="ctr"/>
              <a:lstStyle/>
              <a:p>
                <a:pPr>
                  <a:lnSpc>
                    <a:spcPct val="95000"/>
                  </a:lnSpc>
                </a:pPr>
                <a:r>
                  <a:rPr lang="en-US" sz="1100" b="1">
                    <a:solidFill>
                      <a:srgbClr val="FFFFFF"/>
                    </a:solidFill>
                  </a:rPr>
                  <a:t>7 relapses</a:t>
                </a:r>
              </a:p>
            </p:txBody>
          </p:sp>
          <p:cxnSp>
            <p:nvCxnSpPr>
              <p:cNvPr id="93" name="Straight Connector 68"/>
              <p:cNvCxnSpPr>
                <a:cxnSpLocks noChangeShapeType="1"/>
                <a:endCxn id="94" idx="2"/>
              </p:cNvCxnSpPr>
              <p:nvPr/>
            </p:nvCxnSpPr>
            <p:spPr bwMode="auto">
              <a:xfrm flipH="1" flipV="1">
                <a:off x="4114966" y="4162710"/>
                <a:ext cx="3674" cy="813335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4" name="Rectangle 136"/>
              <p:cNvSpPr>
                <a:spLocks noChangeArrowheads="1"/>
              </p:cNvSpPr>
              <p:nvPr/>
            </p:nvSpPr>
            <p:spPr bwMode="auto">
              <a:xfrm>
                <a:off x="3626471" y="3708374"/>
                <a:ext cx="976987" cy="45433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 anchor="ctr"/>
              <a:lstStyle/>
              <a:p>
                <a:pPr>
                  <a:lnSpc>
                    <a:spcPct val="95000"/>
                  </a:lnSpc>
                </a:pPr>
                <a:r>
                  <a:rPr lang="en-US" sz="1100" b="1">
                    <a:solidFill>
                      <a:srgbClr val="FFFFFF"/>
                    </a:solidFill>
                  </a:rPr>
                  <a:t>22 relapses</a:t>
                </a:r>
              </a:p>
              <a:p>
                <a:pPr>
                  <a:lnSpc>
                    <a:spcPct val="95000"/>
                  </a:lnSpc>
                </a:pPr>
                <a:r>
                  <a:rPr lang="en-US" sz="1100" b="1">
                    <a:solidFill>
                      <a:srgbClr val="FFFFFF"/>
                    </a:solidFill>
                  </a:rPr>
                  <a:t>6 other</a:t>
                </a:r>
              </a:p>
            </p:txBody>
          </p:sp>
        </p:grpSp>
        <p:grpSp>
          <p:nvGrpSpPr>
            <p:cNvPr id="95" name="Group 52"/>
            <p:cNvGrpSpPr>
              <a:grpSpLocks/>
            </p:cNvGrpSpPr>
            <p:nvPr/>
          </p:nvGrpSpPr>
          <p:grpSpPr bwMode="auto">
            <a:xfrm>
              <a:off x="4384675" y="4774259"/>
              <a:ext cx="1935163" cy="663923"/>
              <a:chOff x="979619" y="4484028"/>
              <a:chExt cx="1936039" cy="663603"/>
            </a:xfrm>
          </p:grpSpPr>
          <p:cxnSp>
            <p:nvCxnSpPr>
              <p:cNvPr id="97" name="Straight Connector 57"/>
              <p:cNvCxnSpPr>
                <a:cxnSpLocks noChangeShapeType="1"/>
              </p:cNvCxnSpPr>
              <p:nvPr/>
            </p:nvCxnSpPr>
            <p:spPr bwMode="auto">
              <a:xfrm flipV="1">
                <a:off x="1759012" y="4896295"/>
                <a:ext cx="0" cy="251336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8" name="Rectangle 136"/>
              <p:cNvSpPr>
                <a:spLocks noChangeArrowheads="1"/>
              </p:cNvSpPr>
              <p:nvPr/>
            </p:nvSpPr>
            <p:spPr bwMode="auto">
              <a:xfrm>
                <a:off x="979619" y="4484442"/>
                <a:ext cx="914400" cy="45433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 anchor="ctr"/>
              <a:lstStyle/>
              <a:p>
                <a:pPr>
                  <a:lnSpc>
                    <a:spcPct val="95000"/>
                  </a:lnSpc>
                </a:pPr>
                <a:r>
                  <a:rPr lang="en-US" sz="1100" b="1">
                    <a:solidFill>
                      <a:srgbClr val="FFFFFF"/>
                    </a:solidFill>
                  </a:rPr>
                  <a:t>4 relapses</a:t>
                </a:r>
              </a:p>
              <a:p>
                <a:pPr>
                  <a:lnSpc>
                    <a:spcPct val="95000"/>
                  </a:lnSpc>
                </a:pPr>
                <a:r>
                  <a:rPr lang="en-US" sz="1100" b="1">
                    <a:solidFill>
                      <a:srgbClr val="FFFFFF"/>
                    </a:solidFill>
                  </a:rPr>
                  <a:t>2 other</a:t>
                </a:r>
              </a:p>
            </p:txBody>
          </p:sp>
          <p:grpSp>
            <p:nvGrpSpPr>
              <p:cNvPr id="99" name="Group 59"/>
              <p:cNvGrpSpPr>
                <a:grpSpLocks/>
              </p:cNvGrpSpPr>
              <p:nvPr/>
            </p:nvGrpSpPr>
            <p:grpSpPr bwMode="auto">
              <a:xfrm>
                <a:off x="1938671" y="4484028"/>
                <a:ext cx="976987" cy="663603"/>
                <a:chOff x="1938671" y="4484028"/>
                <a:chExt cx="976987" cy="663603"/>
              </a:xfrm>
            </p:grpSpPr>
            <p:cxnSp>
              <p:nvCxnSpPr>
                <p:cNvPr id="101" name="Straight Connector 64"/>
                <p:cNvCxnSpPr>
                  <a:cxnSpLocks noChangeShapeType="1"/>
                  <a:endCxn id="102" idx="2"/>
                </p:cNvCxnSpPr>
                <p:nvPr/>
              </p:nvCxnSpPr>
              <p:spPr bwMode="auto">
                <a:xfrm flipV="1">
                  <a:off x="2426041" y="4938364"/>
                  <a:ext cx="1124" cy="209267"/>
                </a:xfrm>
                <a:prstGeom prst="line">
                  <a:avLst/>
                </a:prstGeom>
                <a:noFill/>
                <a:ln w="1905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02" name="Rectangle 136"/>
                <p:cNvSpPr>
                  <a:spLocks noChangeArrowheads="1"/>
                </p:cNvSpPr>
                <p:nvPr/>
              </p:nvSpPr>
              <p:spPr bwMode="auto">
                <a:xfrm>
                  <a:off x="1938671" y="4484028"/>
                  <a:ext cx="976987" cy="454336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tIns="91440" bIns="91440" anchor="ctr"/>
                <a:lstStyle/>
                <a:p>
                  <a:pPr>
                    <a:lnSpc>
                      <a:spcPct val="95000"/>
                    </a:lnSpc>
                  </a:pPr>
                  <a:r>
                    <a:rPr lang="en-US" sz="1100" b="1">
                      <a:solidFill>
                        <a:srgbClr val="FFFFFF"/>
                      </a:solidFill>
                    </a:rPr>
                    <a:t>15 relapses</a:t>
                  </a:r>
                </a:p>
                <a:p>
                  <a:pPr>
                    <a:lnSpc>
                      <a:spcPct val="95000"/>
                    </a:lnSpc>
                  </a:pPr>
                  <a:r>
                    <a:rPr lang="en-US" sz="1100" b="1">
                      <a:solidFill>
                        <a:srgbClr val="FFFFFF"/>
                      </a:solidFill>
                    </a:rPr>
                    <a:t>13 other</a:t>
                  </a:r>
                </a:p>
              </p:txBody>
            </p:sp>
          </p:grpSp>
        </p:grpSp>
        <p:grpSp>
          <p:nvGrpSpPr>
            <p:cNvPr id="103" name="Group 70"/>
            <p:cNvGrpSpPr>
              <a:grpSpLocks/>
            </p:cNvGrpSpPr>
            <p:nvPr/>
          </p:nvGrpSpPr>
          <p:grpSpPr bwMode="auto">
            <a:xfrm>
              <a:off x="5978525" y="4167834"/>
              <a:ext cx="2236788" cy="1270350"/>
              <a:chOff x="2598686" y="3870617"/>
              <a:chExt cx="2237888" cy="1270170"/>
            </a:xfrm>
          </p:grpSpPr>
          <p:cxnSp>
            <p:nvCxnSpPr>
              <p:cNvPr id="105" name="Straight Connector 72"/>
              <p:cNvCxnSpPr>
                <a:cxnSpLocks noChangeShapeType="1"/>
              </p:cNvCxnSpPr>
              <p:nvPr/>
            </p:nvCxnSpPr>
            <p:spPr bwMode="auto">
              <a:xfrm flipV="1">
                <a:off x="3373652" y="4177679"/>
                <a:ext cx="0" cy="962865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6" name="Rectangle 136"/>
              <p:cNvSpPr>
                <a:spLocks noChangeArrowheads="1"/>
              </p:cNvSpPr>
              <p:nvPr/>
            </p:nvSpPr>
            <p:spPr bwMode="auto">
              <a:xfrm>
                <a:off x="2598686" y="3870617"/>
                <a:ext cx="914400" cy="307063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 anchor="ctr"/>
              <a:lstStyle/>
              <a:p>
                <a:pPr>
                  <a:lnSpc>
                    <a:spcPct val="95000"/>
                  </a:lnSpc>
                </a:pPr>
                <a:r>
                  <a:rPr lang="en-US" sz="1100" b="1">
                    <a:solidFill>
                      <a:srgbClr val="FFFFFF"/>
                    </a:solidFill>
                  </a:rPr>
                  <a:t>7 relapses</a:t>
                </a:r>
              </a:p>
            </p:txBody>
          </p:sp>
          <p:cxnSp>
            <p:nvCxnSpPr>
              <p:cNvPr id="108" name="Straight Connector 75"/>
              <p:cNvCxnSpPr>
                <a:cxnSpLocks noChangeShapeType="1"/>
              </p:cNvCxnSpPr>
              <p:nvPr/>
            </p:nvCxnSpPr>
            <p:spPr bwMode="auto">
              <a:xfrm flipV="1">
                <a:off x="4040681" y="4924822"/>
                <a:ext cx="0" cy="215965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9" name="Rectangle 136"/>
              <p:cNvSpPr>
                <a:spLocks noChangeArrowheads="1"/>
              </p:cNvSpPr>
              <p:nvPr/>
            </p:nvSpPr>
            <p:spPr bwMode="auto">
              <a:xfrm>
                <a:off x="3556913" y="4266786"/>
                <a:ext cx="1279661" cy="61966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 anchor="ctr"/>
              <a:lstStyle/>
              <a:p>
                <a:pPr>
                  <a:lnSpc>
                    <a:spcPct val="95000"/>
                  </a:lnSpc>
                </a:pPr>
                <a:r>
                  <a:rPr lang="en-US" sz="1100" b="1" dirty="0">
                    <a:solidFill>
                      <a:srgbClr val="FFFFFF"/>
                    </a:solidFill>
                  </a:rPr>
                  <a:t>1 non-response</a:t>
                </a:r>
              </a:p>
              <a:p>
                <a:pPr>
                  <a:lnSpc>
                    <a:spcPct val="95000"/>
                  </a:lnSpc>
                </a:pPr>
                <a:r>
                  <a:rPr lang="en-US" sz="1100" b="1" dirty="0">
                    <a:solidFill>
                      <a:srgbClr val="FFFFFF"/>
                    </a:solidFill>
                  </a:rPr>
                  <a:t>23 relapses</a:t>
                </a:r>
              </a:p>
              <a:p>
                <a:pPr>
                  <a:lnSpc>
                    <a:spcPct val="95000"/>
                  </a:lnSpc>
                </a:pPr>
                <a:r>
                  <a:rPr lang="en-US" sz="1100" b="1" dirty="0">
                    <a:solidFill>
                      <a:srgbClr val="FFFFFF"/>
                    </a:solidFill>
                  </a:rPr>
                  <a:t>2 other</a:t>
                </a:r>
              </a:p>
            </p:txBody>
          </p:sp>
        </p:grpSp>
        <p:sp>
          <p:nvSpPr>
            <p:cNvPr id="115" name="AutoShape 126"/>
            <p:cNvSpPr>
              <a:spLocks noChangeArrowheads="1"/>
            </p:cNvSpPr>
            <p:nvPr/>
          </p:nvSpPr>
          <p:spPr bwMode="auto">
            <a:xfrm>
              <a:off x="3177105" y="1715254"/>
              <a:ext cx="2812397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US" sz="2400"/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3351949" y="1815241"/>
              <a:ext cx="144016" cy="144016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4720101" y="1815241"/>
              <a:ext cx="144016" cy="144016"/>
            </a:xfrm>
            <a:prstGeom prst="rect">
              <a:avLst/>
            </a:prstGeom>
            <a:solidFill>
              <a:srgbClr val="CC99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" name="ZoneTexte 9"/>
            <p:cNvSpPr txBox="1">
              <a:spLocks noChangeArrowheads="1"/>
            </p:cNvSpPr>
            <p:nvPr/>
          </p:nvSpPr>
          <p:spPr bwMode="auto">
            <a:xfrm>
              <a:off x="3495965" y="1715254"/>
              <a:ext cx="9069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r>
                <a:rPr lang="en-US" altLang="fr-FR" b="1" dirty="0" smtClean="0">
                  <a:solidFill>
                    <a:srgbClr val="000066"/>
                  </a:solidFill>
                  <a:latin typeface="Calibri" pitchFamily="34" charset="0"/>
                </a:rPr>
                <a:t>SOF/VEL</a:t>
              </a:r>
              <a:endParaRPr lang="en-US" altLang="fr-FR" b="1" dirty="0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19" name="ZoneTexte 9"/>
            <p:cNvSpPr txBox="1">
              <a:spLocks noChangeArrowheads="1"/>
            </p:cNvSpPr>
            <p:nvPr/>
          </p:nvSpPr>
          <p:spPr bwMode="auto">
            <a:xfrm>
              <a:off x="4864117" y="1715254"/>
              <a:ext cx="106118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r>
                <a:rPr lang="en-US" altLang="fr-FR" b="1" smtClean="0">
                  <a:solidFill>
                    <a:srgbClr val="000066"/>
                  </a:solidFill>
                  <a:latin typeface="Calibri" pitchFamily="34" charset="0"/>
                </a:rPr>
                <a:t>SOF + RBV</a:t>
              </a:r>
              <a:endParaRPr lang="en-US" altLang="fr-FR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29" name="Line 19"/>
            <p:cNvSpPr>
              <a:spLocks noChangeShapeType="1"/>
            </p:cNvSpPr>
            <p:nvPr/>
          </p:nvSpPr>
          <p:spPr bwMode="auto">
            <a:xfrm flipH="1">
              <a:off x="1383200" y="3052352"/>
              <a:ext cx="67582" cy="0"/>
            </a:xfrm>
            <a:prstGeom prst="line">
              <a:avLst/>
            </a:prstGeom>
            <a:noFill/>
            <a:ln w="19050">
              <a:solidFill>
                <a:srgbClr val="002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30" name="Line 20"/>
            <p:cNvSpPr>
              <a:spLocks noChangeShapeType="1"/>
            </p:cNvSpPr>
            <p:nvPr/>
          </p:nvSpPr>
          <p:spPr bwMode="auto">
            <a:xfrm>
              <a:off x="1383200" y="3728582"/>
              <a:ext cx="67582" cy="0"/>
            </a:xfrm>
            <a:prstGeom prst="line">
              <a:avLst/>
            </a:prstGeom>
            <a:noFill/>
            <a:ln w="19050">
              <a:solidFill>
                <a:srgbClr val="002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32" name="Line 22"/>
            <p:cNvSpPr>
              <a:spLocks noChangeShapeType="1"/>
            </p:cNvSpPr>
            <p:nvPr/>
          </p:nvSpPr>
          <p:spPr bwMode="auto">
            <a:xfrm flipH="1">
              <a:off x="1383200" y="4406825"/>
              <a:ext cx="67582" cy="0"/>
            </a:xfrm>
            <a:prstGeom prst="line">
              <a:avLst/>
            </a:prstGeom>
            <a:noFill/>
            <a:ln w="19050">
              <a:solidFill>
                <a:srgbClr val="002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33" name="Line 23"/>
            <p:cNvSpPr>
              <a:spLocks noChangeShapeType="1"/>
            </p:cNvSpPr>
            <p:nvPr/>
          </p:nvSpPr>
          <p:spPr bwMode="auto">
            <a:xfrm>
              <a:off x="1383200" y="5083055"/>
              <a:ext cx="67582" cy="0"/>
            </a:xfrm>
            <a:prstGeom prst="line">
              <a:avLst/>
            </a:prstGeom>
            <a:noFill/>
            <a:ln w="19050">
              <a:solidFill>
                <a:srgbClr val="002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35" name="Line 25"/>
            <p:cNvSpPr>
              <a:spLocks noChangeShapeType="1"/>
            </p:cNvSpPr>
            <p:nvPr/>
          </p:nvSpPr>
          <p:spPr bwMode="auto">
            <a:xfrm flipV="1">
              <a:off x="1450783" y="2360365"/>
              <a:ext cx="0" cy="3400932"/>
            </a:xfrm>
            <a:prstGeom prst="line">
              <a:avLst/>
            </a:prstGeom>
            <a:noFill/>
            <a:ln w="19050">
              <a:solidFill>
                <a:srgbClr val="002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37" name="Line 27"/>
            <p:cNvSpPr>
              <a:spLocks noChangeShapeType="1"/>
            </p:cNvSpPr>
            <p:nvPr/>
          </p:nvSpPr>
          <p:spPr bwMode="auto">
            <a:xfrm flipH="1">
              <a:off x="1383200" y="5761297"/>
              <a:ext cx="6543428" cy="0"/>
            </a:xfrm>
            <a:prstGeom prst="line">
              <a:avLst/>
            </a:prstGeom>
            <a:noFill/>
            <a:ln w="19050">
              <a:solidFill>
                <a:srgbClr val="002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1071525" y="2237255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1170912" y="2913484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1170912" y="359172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Rectangle 31"/>
            <p:cNvSpPr>
              <a:spLocks noChangeArrowheads="1"/>
            </p:cNvSpPr>
            <p:nvPr/>
          </p:nvSpPr>
          <p:spPr bwMode="auto">
            <a:xfrm>
              <a:off x="1170912" y="426795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Rectangle 32"/>
            <p:cNvSpPr>
              <a:spLocks noChangeArrowheads="1"/>
            </p:cNvSpPr>
            <p:nvPr/>
          </p:nvSpPr>
          <p:spPr bwMode="auto">
            <a:xfrm>
              <a:off x="1170912" y="4946199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Rectangle 33"/>
            <p:cNvSpPr>
              <a:spLocks noChangeArrowheads="1"/>
            </p:cNvSpPr>
            <p:nvPr/>
          </p:nvSpPr>
          <p:spPr bwMode="auto">
            <a:xfrm>
              <a:off x="1268797" y="5622429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Rectangle 34"/>
            <p:cNvSpPr>
              <a:spLocks noChangeArrowheads="1"/>
            </p:cNvSpPr>
            <p:nvPr/>
          </p:nvSpPr>
          <p:spPr bwMode="auto">
            <a:xfrm>
              <a:off x="2457017" y="2348880"/>
              <a:ext cx="530807" cy="407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5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87</a:t>
              </a:r>
            </a:p>
            <a:p>
              <a:pPr marL="0" marR="0" lvl="0" indent="0" algn="ctr" defTabSz="914400" rtl="0" eaLnBrk="1" fontAlgn="base" latinLnBrk="0" hangingPunct="1">
                <a:lnSpc>
                  <a:spcPts val="15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cs typeface="Arial" pitchFamily="34" charset="0"/>
                </a:rPr>
                <a:t>(82-92)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45" name="Rectangle 35"/>
            <p:cNvSpPr>
              <a:spLocks noChangeArrowheads="1"/>
            </p:cNvSpPr>
            <p:nvPr/>
          </p:nvSpPr>
          <p:spPr bwMode="auto">
            <a:xfrm>
              <a:off x="1713174" y="2060848"/>
              <a:ext cx="474877" cy="407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5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97</a:t>
              </a:r>
            </a:p>
            <a:p>
              <a:pPr marL="0" marR="0" lvl="0" indent="0" algn="ctr" defTabSz="914400" rtl="0" eaLnBrk="1" fontAlgn="base" latinLnBrk="0" hangingPunct="1">
                <a:lnSpc>
                  <a:spcPts val="15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cs typeface="Arial" pitchFamily="34" charset="0"/>
                </a:rPr>
                <a:t>94-99)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47" name="Rectangle 39"/>
            <p:cNvSpPr>
              <a:spLocks noChangeArrowheads="1"/>
            </p:cNvSpPr>
            <p:nvPr/>
          </p:nvSpPr>
          <p:spPr bwMode="auto">
            <a:xfrm>
              <a:off x="4041193" y="3093632"/>
              <a:ext cx="530807" cy="407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5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66</a:t>
              </a:r>
            </a:p>
            <a:p>
              <a:pPr marL="0" marR="0" lvl="0" indent="0" algn="ctr" defTabSz="914400" rtl="0" eaLnBrk="1" fontAlgn="base" latinLnBrk="0" hangingPunct="1">
                <a:lnSpc>
                  <a:spcPts val="15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cs typeface="Arial" pitchFamily="34" charset="0"/>
                </a:rPr>
                <a:t>(55-76)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48" name="Rectangle 40"/>
            <p:cNvSpPr>
              <a:spLocks noChangeArrowheads="1"/>
            </p:cNvSpPr>
            <p:nvPr/>
          </p:nvSpPr>
          <p:spPr bwMode="auto">
            <a:xfrm>
              <a:off x="3318714" y="2246392"/>
              <a:ext cx="530807" cy="407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5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91</a:t>
              </a:r>
            </a:p>
            <a:p>
              <a:pPr marL="0" marR="0" lvl="0" indent="0" algn="ctr" defTabSz="914400" rtl="0" eaLnBrk="1" fontAlgn="base" latinLnBrk="0" hangingPunct="1">
                <a:lnSpc>
                  <a:spcPts val="15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cs typeface="Arial" pitchFamily="34" charset="0"/>
                </a:rPr>
                <a:t>(83-96)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50" name="Rectangle 44"/>
            <p:cNvSpPr>
              <a:spLocks noChangeArrowheads="1"/>
            </p:cNvSpPr>
            <p:nvPr/>
          </p:nvSpPr>
          <p:spPr bwMode="auto">
            <a:xfrm>
              <a:off x="5625369" y="2420888"/>
              <a:ext cx="530807" cy="407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5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86</a:t>
              </a:r>
            </a:p>
            <a:p>
              <a:pPr marL="0" marR="0" lvl="0" indent="0" algn="ctr" defTabSz="914400" rtl="0" eaLnBrk="1" fontAlgn="base" latinLnBrk="0" hangingPunct="1">
                <a:lnSpc>
                  <a:spcPts val="15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cs typeface="Arial" pitchFamily="34" charset="0"/>
                </a:rPr>
                <a:t>(81-91)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51" name="Rectangle 45"/>
            <p:cNvSpPr>
              <a:spLocks noChangeArrowheads="1"/>
            </p:cNvSpPr>
            <p:nvPr/>
          </p:nvSpPr>
          <p:spPr bwMode="auto">
            <a:xfrm>
              <a:off x="4921155" y="2060848"/>
              <a:ext cx="530807" cy="407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5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97</a:t>
              </a:r>
            </a:p>
            <a:p>
              <a:pPr marL="0" marR="0" lvl="0" indent="0" algn="ctr" defTabSz="914400" rtl="0" eaLnBrk="1" fontAlgn="base" latinLnBrk="0" hangingPunct="1">
                <a:lnSpc>
                  <a:spcPts val="15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cs typeface="Arial" pitchFamily="34" charset="0"/>
                </a:rPr>
                <a:t>(94-99)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53" name="Rectangle 49"/>
            <p:cNvSpPr>
              <a:spLocks noChangeArrowheads="1"/>
            </p:cNvSpPr>
            <p:nvPr/>
          </p:nvSpPr>
          <p:spPr bwMode="auto">
            <a:xfrm>
              <a:off x="7236296" y="3142129"/>
              <a:ext cx="530807" cy="407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5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63</a:t>
              </a:r>
            </a:p>
            <a:p>
              <a:pPr marL="0" marR="0" lvl="0" indent="0" algn="ctr" defTabSz="914400" rtl="0" eaLnBrk="1" fontAlgn="base" latinLnBrk="0" hangingPunct="1">
                <a:lnSpc>
                  <a:spcPts val="15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cs typeface="Arial" pitchFamily="34" charset="0"/>
                </a:rPr>
                <a:t>(51-75)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54" name="Rectangle 50"/>
            <p:cNvSpPr>
              <a:spLocks noChangeArrowheads="1"/>
            </p:cNvSpPr>
            <p:nvPr/>
          </p:nvSpPr>
          <p:spPr bwMode="auto">
            <a:xfrm>
              <a:off x="6501785" y="2251472"/>
              <a:ext cx="530807" cy="407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5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90</a:t>
              </a:r>
            </a:p>
            <a:p>
              <a:pPr marL="0" marR="0" lvl="0" indent="0" algn="ctr" defTabSz="914400" rtl="0" eaLnBrk="1" fontAlgn="base" latinLnBrk="0" hangingPunct="1">
                <a:lnSpc>
                  <a:spcPts val="15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cs typeface="Arial" pitchFamily="34" charset="0"/>
                </a:rPr>
                <a:t>(81-96)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211" name="Line 19"/>
            <p:cNvSpPr>
              <a:spLocks noChangeShapeType="1"/>
            </p:cNvSpPr>
            <p:nvPr/>
          </p:nvSpPr>
          <p:spPr bwMode="auto">
            <a:xfrm flipH="1">
              <a:off x="1383200" y="2375923"/>
              <a:ext cx="67582" cy="0"/>
            </a:xfrm>
            <a:prstGeom prst="line">
              <a:avLst/>
            </a:prstGeom>
            <a:noFill/>
            <a:ln w="19050">
              <a:solidFill>
                <a:srgbClr val="002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12" name="Line 19"/>
            <p:cNvSpPr>
              <a:spLocks noChangeShapeType="1"/>
            </p:cNvSpPr>
            <p:nvPr/>
          </p:nvSpPr>
          <p:spPr bwMode="auto">
            <a:xfrm flipH="1">
              <a:off x="1383200" y="5083055"/>
              <a:ext cx="67582" cy="0"/>
            </a:xfrm>
            <a:prstGeom prst="line">
              <a:avLst/>
            </a:prstGeom>
            <a:noFill/>
            <a:ln w="19050">
              <a:solidFill>
                <a:srgbClr val="002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83" name="Rectangle 136"/>
            <p:cNvSpPr>
              <a:spLocks noChangeArrowheads="1"/>
            </p:cNvSpPr>
            <p:nvPr/>
          </p:nvSpPr>
          <p:spPr bwMode="auto">
            <a:xfrm>
              <a:off x="1168400" y="4529539"/>
              <a:ext cx="914556" cy="45377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/>
            <a:p>
              <a:pPr>
                <a:lnSpc>
                  <a:spcPct val="95000"/>
                </a:lnSpc>
              </a:pPr>
              <a:r>
                <a:rPr lang="en-US" sz="1100" b="1">
                  <a:solidFill>
                    <a:srgbClr val="FFFFFF"/>
                  </a:solidFill>
                </a:rPr>
                <a:t>4 relapses</a:t>
              </a:r>
            </a:p>
            <a:p>
              <a:pPr>
                <a:lnSpc>
                  <a:spcPct val="95000"/>
                </a:lnSpc>
              </a:pPr>
              <a:r>
                <a:rPr lang="en-US" sz="1100" b="1">
                  <a:solidFill>
                    <a:srgbClr val="FFFFFF"/>
                  </a:solidFill>
                </a:rPr>
                <a:t>2 other</a:t>
              </a:r>
            </a:p>
          </p:txBody>
        </p:sp>
        <p:sp>
          <p:nvSpPr>
            <p:cNvPr id="87" name="Rectangle 136"/>
            <p:cNvSpPr>
              <a:spLocks noChangeArrowheads="1"/>
            </p:cNvSpPr>
            <p:nvPr/>
          </p:nvSpPr>
          <p:spPr bwMode="auto">
            <a:xfrm>
              <a:off x="2123234" y="4529539"/>
              <a:ext cx="977154" cy="45377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/>
            <a:p>
              <a:pPr>
                <a:lnSpc>
                  <a:spcPct val="95000"/>
                </a:lnSpc>
              </a:pPr>
              <a:r>
                <a:rPr lang="en-US" sz="1100" b="1">
                  <a:solidFill>
                    <a:srgbClr val="FFFFFF"/>
                  </a:solidFill>
                </a:rPr>
                <a:t>16 relapses</a:t>
              </a:r>
            </a:p>
            <a:p>
              <a:pPr>
                <a:lnSpc>
                  <a:spcPct val="95000"/>
                </a:lnSpc>
              </a:pPr>
              <a:r>
                <a:rPr lang="en-US" sz="1100" b="1">
                  <a:solidFill>
                    <a:srgbClr val="FFFFFF"/>
                  </a:solidFill>
                </a:rPr>
                <a:t>8 other</a:t>
              </a:r>
            </a:p>
          </p:txBody>
        </p:sp>
      </p:grpSp>
      <p:sp>
        <p:nvSpPr>
          <p:cNvPr id="77" name="ZoneTexte 69"/>
          <p:cNvSpPr txBox="1">
            <a:spLocks noChangeArrowheads="1"/>
          </p:cNvSpPr>
          <p:nvPr/>
        </p:nvSpPr>
        <p:spPr bwMode="auto">
          <a:xfrm>
            <a:off x="5868745" y="6581775"/>
            <a:ext cx="32752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Foster GR. N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 Med 2015; 373: 2608-17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917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1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ASTRAL-3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4456" y="1124744"/>
            <a:ext cx="706306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2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Characteristics of patients receiving SOF/VEL who relapsed</a:t>
            </a:r>
            <a:endParaRPr lang="fr-FR" sz="2200" b="1" baseline="-25000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ASTRAL-3 study: SOF/VEL </a:t>
            </a:r>
            <a:r>
              <a:rPr lang="en-US" dirty="0" err="1" smtClean="0"/>
              <a:t>vs</a:t>
            </a:r>
            <a:r>
              <a:rPr lang="en-US" dirty="0" smtClean="0"/>
              <a:t> SOF + RBV </a:t>
            </a:r>
            <a:br>
              <a:rPr lang="en-US" dirty="0" smtClean="0"/>
            </a:br>
            <a:r>
              <a:rPr lang="en-US" dirty="0" smtClean="0"/>
              <a:t>in genotype 3</a:t>
            </a:r>
            <a:endParaRPr lang="en-US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123551"/>
              </p:ext>
            </p:extLst>
          </p:nvPr>
        </p:nvGraphicFramePr>
        <p:xfrm>
          <a:off x="179512" y="1587273"/>
          <a:ext cx="8856983" cy="4217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432048"/>
                <a:gridCol w="720080"/>
                <a:gridCol w="576064"/>
                <a:gridCol w="576064"/>
                <a:gridCol w="936104"/>
                <a:gridCol w="1152128"/>
                <a:gridCol w="1225454"/>
                <a:gridCol w="1150810"/>
                <a:gridCol w="1080119"/>
              </a:tblGrid>
              <a:tr h="314438"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Age,</a:t>
                      </a:r>
                      <a:r>
                        <a:rPr lang="en-US" sz="12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sex,</a:t>
                      </a:r>
                      <a:r>
                        <a:rPr lang="en-US" sz="12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r</a:t>
                      </a:r>
                      <a:r>
                        <a:rPr lang="en-US" sz="12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ace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GT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Cirrhosis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IL28B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HCV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RNA (log</a:t>
                      </a:r>
                      <a:r>
                        <a:rPr lang="en-US" sz="1200" b="1" baseline="-2500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10</a:t>
                      </a:r>
                      <a:r>
                        <a:rPr lang="en-US" sz="12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IU/ml)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Timing of </a:t>
                      </a:r>
                      <a:r>
                        <a:rPr lang="en-US" sz="1200" b="1" dirty="0" err="1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virologic</a:t>
                      </a:r>
                      <a:endParaRPr lang="en-US" sz="1200" b="1" dirty="0" smtClean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failure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HCV</a:t>
                      </a:r>
                      <a:br>
                        <a:rPr lang="en-US" sz="12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</a:br>
                      <a:r>
                        <a:rPr lang="en-US" sz="12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treatment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history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Resistance-associated variants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532945"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NS5A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NS5B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Baseline and follow-up</a:t>
                      </a:r>
                      <a:r>
                        <a:rPr lang="en-US" sz="12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W12</a:t>
                      </a:r>
                      <a:endParaRPr lang="en-US" sz="1200" b="1" dirty="0" smtClean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45155"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Baseline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FU W12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BL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3510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56,</a:t>
                      </a:r>
                      <a:r>
                        <a:rPr lang="en-US" sz="1200" b="0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F,</a:t>
                      </a:r>
                      <a:r>
                        <a:rPr lang="en-US" sz="1200" b="0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3a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Yes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CC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6.9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FU W4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Naïve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(15.2%)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0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58,</a:t>
                      </a:r>
                      <a:r>
                        <a:rPr lang="en-US" sz="1200" b="0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M, </a:t>
                      </a: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3a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Yes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CC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6.3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FU W12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Experienced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590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61,</a:t>
                      </a:r>
                      <a:r>
                        <a:rPr lang="en-US" sz="1200" b="0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M, White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3a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Yes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CT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6.0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FU W12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Naïve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0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61 / M /White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3a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TT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5.5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FU W4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Experienced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590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50, M, White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3a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CT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6.5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FU W4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Naïve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0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56, M, White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3a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Yes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TT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6.1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FU W4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Experienced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590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45, M,</a:t>
                      </a:r>
                      <a:r>
                        <a:rPr lang="en-US" sz="1200" b="0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CC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6.9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FU W4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Experienced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(2.8%)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27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46,</a:t>
                      </a:r>
                      <a:r>
                        <a:rPr lang="en-US" sz="1200" b="0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M, </a:t>
                      </a: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3a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Yes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CT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6.1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FU W4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Experienced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A30K (&gt; 99%)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A30K (&gt; 99%)</a:t>
                      </a:r>
                      <a:b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590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57, M, White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3a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Yes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CT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6.3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FU W4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Naïve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0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56, M, White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3a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Yes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CT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6.3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FU W4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Experienced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590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39, M, White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3a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CC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6.6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FU W12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Experienced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  <a:endParaRPr lang="en-US" sz="12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GT1a</a:t>
                      </a:r>
                      <a:r>
                        <a:rPr lang="en-US" sz="1200" b="0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reinfection</a:t>
                      </a: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868745" y="6581775"/>
            <a:ext cx="32752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Foster GR. N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 Med 2015; 373: 2608-17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204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557498"/>
              </p:ext>
            </p:extLst>
          </p:nvPr>
        </p:nvGraphicFramePr>
        <p:xfrm>
          <a:off x="395288" y="1592856"/>
          <a:ext cx="8291944" cy="484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7618"/>
                <a:gridCol w="1965434"/>
                <a:gridCol w="1768892"/>
              </a:tblGrid>
              <a:tr h="56567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</a:p>
                    <a:p>
                      <a:pPr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 weeks</a:t>
                      </a:r>
                    </a:p>
                    <a:p>
                      <a:pPr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277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 + RBV</a:t>
                      </a:r>
                      <a:br>
                        <a:rPr lang="en-US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24 weeks</a:t>
                      </a:r>
                    </a:p>
                    <a:p>
                      <a:pPr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275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99FF"/>
                    </a:solidFill>
                  </a:tcPr>
                </a:tc>
              </a:tr>
              <a:tr h="1989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At least one adverse</a:t>
                      </a:r>
                      <a:r>
                        <a:rPr lang="en-US" sz="12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</a:t>
                      </a:r>
                      <a:endParaRPr lang="en-US" sz="12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88%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95%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9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adverse</a:t>
                      </a:r>
                      <a:r>
                        <a:rPr lang="en-US" sz="12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events</a:t>
                      </a:r>
                      <a:endParaRPr lang="en-US" sz="12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 (2%)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15 (5%)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989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3-4 adverse events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12 (4%)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23 (8%)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9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 due to adverse</a:t>
                      </a:r>
                      <a:r>
                        <a:rPr lang="en-US" sz="12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</a:t>
                      </a:r>
                      <a:endParaRPr lang="en-US" sz="12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 (3%)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989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Death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 (&lt; 1%)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0905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</a:t>
                      </a:r>
                      <a:r>
                        <a:rPr lang="en-US" sz="12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events in </a:t>
                      </a:r>
                      <a:r>
                        <a:rPr lang="en-US" sz="1200" b="1" u="sng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&gt;</a:t>
                      </a:r>
                      <a:r>
                        <a:rPr lang="en-US" sz="1200" b="1" u="none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10% of patients</a:t>
                      </a:r>
                      <a:endParaRPr lang="en-US" sz="1200" b="1" u="none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98902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32%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32%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98902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Fatigue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26%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38%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98902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Insomnia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11%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27%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98902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Nausea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17%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21%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9890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200" b="1" dirty="0" err="1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Nasopharyngitis</a:t>
                      </a:r>
                      <a:endParaRPr lang="en-US" sz="12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12%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12%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9890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Irritability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15%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98902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Cough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13%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98902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Pruritus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13%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98902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Dyspepsia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11%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989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3-4 laboratory abnormalities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17%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902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Hemoglobin &lt;</a:t>
                      </a:r>
                      <a:r>
                        <a:rPr lang="en-US" sz="12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10 g/dl</a:t>
                      </a:r>
                      <a:endParaRPr lang="en-US" sz="12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902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Lymphocyte count &lt;</a:t>
                      </a:r>
                      <a:r>
                        <a:rPr lang="en-US" sz="12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500/mm</a:t>
                      </a:r>
                      <a:r>
                        <a:rPr lang="en-US" sz="1200" b="1" baseline="3000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902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Platelet count 25,000-50,000/mm</a:t>
                      </a:r>
                      <a:r>
                        <a:rPr lang="en-US" sz="1200" b="1" baseline="3000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902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Total bilirubin &gt; 2.5 mg/dl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171582" y="1196752"/>
            <a:ext cx="3084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5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</a:t>
            </a:r>
            <a:r>
              <a:rPr lang="fr-FR" sz="25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dverse </a:t>
            </a:r>
            <a:r>
              <a:rPr lang="fr-FR" sz="25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events</a:t>
            </a:r>
            <a:r>
              <a:rPr lang="fr-FR" sz="25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N (%)</a:t>
            </a:r>
            <a:endParaRPr lang="en-GB" sz="2500" b="1" dirty="0" smtClean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ASTRAL-3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ASTRAL-3 </a:t>
            </a:r>
            <a:r>
              <a:rPr lang="fr-FR" dirty="0" err="1"/>
              <a:t>s</a:t>
            </a:r>
            <a:r>
              <a:rPr lang="fr-FR" dirty="0" err="1" smtClean="0"/>
              <a:t>tudy</a:t>
            </a:r>
            <a:r>
              <a:rPr lang="fr-FR" dirty="0"/>
              <a:t>: SOF/VEL vs SOF + RBV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in </a:t>
            </a:r>
            <a:r>
              <a:rPr lang="fr-FR" dirty="0" err="1"/>
              <a:t>genotype</a:t>
            </a:r>
            <a:r>
              <a:rPr lang="fr-FR" dirty="0"/>
              <a:t> 3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868745" y="6581775"/>
            <a:ext cx="32752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Foster GR. N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 Med 2015; 373: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2608-17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ASTRAL-3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ASTRAL-3 </a:t>
            </a:r>
            <a:r>
              <a:rPr lang="fr-FR" dirty="0" err="1"/>
              <a:t>s</a:t>
            </a:r>
            <a:r>
              <a:rPr lang="fr-FR" dirty="0" err="1" smtClean="0"/>
              <a:t>tudy</a:t>
            </a:r>
            <a:r>
              <a:rPr lang="fr-FR" dirty="0"/>
              <a:t>: SOF/VEL vs SOF + RBV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in </a:t>
            </a:r>
            <a:r>
              <a:rPr lang="fr-FR" dirty="0" err="1"/>
              <a:t>genotype</a:t>
            </a:r>
            <a:r>
              <a:rPr lang="fr-FR" dirty="0"/>
              <a:t>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1196752"/>
            <a:ext cx="8496746" cy="4824412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 smtClean="0"/>
              <a:t>Summary</a:t>
            </a:r>
            <a:endParaRPr lang="en-US" sz="1800" dirty="0"/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pc="-40" dirty="0"/>
              <a:t>Rates of SVR</a:t>
            </a:r>
            <a:r>
              <a:rPr lang="en-US" spc="-40" baseline="-25000" dirty="0"/>
              <a:t>12</a:t>
            </a:r>
            <a:r>
              <a:rPr lang="en-US" spc="-40" dirty="0"/>
              <a:t> in every subgroup of patients with HCV genotype 3 were substantially higher among those who had received 12 weeks of SOF/VEL compared to 24 weeks of SOF + RBV, including patients with cirrhosis and previous treatment failure 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1800" spc="-40" dirty="0"/>
              <a:t>Overall SVR</a:t>
            </a:r>
            <a:r>
              <a:rPr lang="en-US" sz="1800" spc="-40" baseline="-25000" dirty="0"/>
              <a:t>12</a:t>
            </a:r>
            <a:r>
              <a:rPr lang="en-US" sz="1800" spc="-40" dirty="0"/>
              <a:t> of 95% with SOF/VEL for 12 weeks versus 80% with SOF + RBV for 24 weeks (p </a:t>
            </a:r>
            <a:r>
              <a:rPr lang="en-US" sz="1800" spc="-40" dirty="0" smtClean="0"/>
              <a:t>&lt; 0.001</a:t>
            </a:r>
            <a:r>
              <a:rPr lang="en-US" sz="1800" spc="-40" dirty="0"/>
              <a:t>)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1800" spc="-40" dirty="0"/>
              <a:t>91% SVR</a:t>
            </a:r>
            <a:r>
              <a:rPr lang="en-US" sz="1800" spc="-40" baseline="-25000" dirty="0"/>
              <a:t>12</a:t>
            </a:r>
            <a:r>
              <a:rPr lang="en-US" sz="1800" spc="-40" dirty="0"/>
              <a:t> rate in patients with cirrhosis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1800" spc="-40" dirty="0"/>
              <a:t>Limitation : </a:t>
            </a:r>
            <a:r>
              <a:rPr lang="fr-FR" sz="1800" dirty="0"/>
              <a:t> </a:t>
            </a:r>
            <a:r>
              <a:rPr lang="fr-FR" sz="1800" dirty="0" err="1"/>
              <a:t>small</a:t>
            </a:r>
            <a:r>
              <a:rPr lang="fr-FR" sz="1800" dirty="0"/>
              <a:t> </a:t>
            </a:r>
            <a:r>
              <a:rPr lang="fr-FR" sz="1800" dirty="0" err="1"/>
              <a:t>number</a:t>
            </a:r>
            <a:r>
              <a:rPr lang="fr-FR" sz="1800" dirty="0"/>
              <a:t> of black patients</a:t>
            </a:r>
            <a:endParaRPr lang="en-US" sz="1800" spc="-40" dirty="0"/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pc="-40" dirty="0"/>
              <a:t>However, the rate of SVR</a:t>
            </a:r>
            <a:r>
              <a:rPr lang="en-US" spc="-40" baseline="-25000" dirty="0"/>
              <a:t>12</a:t>
            </a:r>
            <a:r>
              <a:rPr lang="en-US" spc="-40" dirty="0"/>
              <a:t> was 88% among patients who had NS5A RAVs at baseline and 97% among those who did not, with the lowest rate (84%) observed among patients with the Y93H variant at baseline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pc="-40" dirty="0"/>
              <a:t>SOF/VEL was well tolerated and, compared with SOF + RBV, lacked toxicities commonly associated with RBV 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pc="-40" dirty="0"/>
              <a:t>For patients with HCV genotype 3 infection, SOF/VEL for 12 weeks represents an improvement over standard treatment with 24 </a:t>
            </a:r>
            <a:r>
              <a:rPr lang="en-US" spc="-40" dirty="0" smtClean="0"/>
              <a:t>weeks</a:t>
            </a:r>
            <a:r>
              <a:rPr lang="en-US" spc="-40" dirty="0"/>
              <a:t> </a:t>
            </a:r>
            <a:r>
              <a:rPr lang="en-US" spc="-40" dirty="0" smtClean="0"/>
              <a:t>of </a:t>
            </a:r>
            <a:r>
              <a:rPr lang="en-US" spc="-40" dirty="0"/>
              <a:t>SOF + RBV, with a simple and highly effective regimen, together with shorter duration of treatment and fewer </a:t>
            </a:r>
            <a:r>
              <a:rPr lang="en-US" spc="-40"/>
              <a:t>side </a:t>
            </a:r>
            <a:r>
              <a:rPr lang="en-US" spc="-40" smtClean="0"/>
              <a:t>effects, </a:t>
            </a:r>
            <a:r>
              <a:rPr lang="en-US" spc="-40" dirty="0"/>
              <a:t>owing to the removal </a:t>
            </a:r>
            <a:r>
              <a:rPr lang="en-US" spc="-40" dirty="0" smtClean="0"/>
              <a:t>of </a:t>
            </a:r>
            <a:r>
              <a:rPr lang="en-US" spc="-40" dirty="0"/>
              <a:t>RBV from the regimen</a:t>
            </a:r>
            <a:endParaRPr lang="fr-FR" sz="2000" dirty="0"/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868745" y="6581775"/>
            <a:ext cx="32752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Foster GR. N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 Med 2015; 373: 2608-17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4485</TotalTime>
  <Words>1156</Words>
  <Application>Microsoft Office PowerPoint</Application>
  <PresentationFormat>Affichage à l'écran (4:3)</PresentationFormat>
  <Paragraphs>378</Paragraphs>
  <Slides>7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HCV-trials.com 2015 </vt:lpstr>
      <vt:lpstr>ASTRAL-3 study: SOF/VEL vs SOF + RBV  in genotype 3</vt:lpstr>
      <vt:lpstr>ASTRAL-3 study: SOF/VEL vs SOF + RBV  in genotype 3</vt:lpstr>
      <vt:lpstr>ASTRAL-3 study: SOF/VEL vs SOF + RBV  in genotype 3</vt:lpstr>
      <vt:lpstr>ASTRAL-3 study: SOF/VEL vs SOF + RBV  in genotype 3</vt:lpstr>
      <vt:lpstr>ASTRAL-3 study: SOF/VEL vs SOF + RBV  in genotype 3</vt:lpstr>
      <vt:lpstr>ASTRAL-3 study: SOF/VEL vs SOF + RBV  in genotype 3</vt:lpstr>
      <vt:lpstr>ASTRAL-3 study: SOF/VEL vs SOF + RBV  in genotype 3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198</cp:revision>
  <dcterms:created xsi:type="dcterms:W3CDTF">2015-05-23T16:11:26Z</dcterms:created>
  <dcterms:modified xsi:type="dcterms:W3CDTF">2016-01-14T16:34:20Z</dcterms:modified>
</cp:coreProperties>
</file>