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302" r:id="rId4"/>
    <p:sldId id="303" r:id="rId5"/>
    <p:sldId id="304" r:id="rId6"/>
    <p:sldId id="289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FF"/>
    <a:srgbClr val="333399"/>
    <a:srgbClr val="000066"/>
    <a:srgbClr val="336699"/>
    <a:srgbClr val="008000"/>
    <a:srgbClr val="FF6600"/>
    <a:srgbClr val="003399"/>
    <a:srgbClr val="00808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47" autoAdjust="0"/>
    <p:restoredTop sz="98977" autoAdjust="0"/>
  </p:normalViewPr>
  <p:slideViewPr>
    <p:cSldViewPr>
      <p:cViewPr varScale="1">
        <p:scale>
          <a:sx n="88" d="100"/>
          <a:sy n="88" d="100"/>
        </p:scale>
        <p:origin x="1050" y="66"/>
      </p:cViewPr>
      <p:guideLst>
        <p:guide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19/05/2017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885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Line 172"/>
          <p:cNvSpPr>
            <a:spLocks noChangeShapeType="1"/>
          </p:cNvSpPr>
          <p:nvPr/>
        </p:nvSpPr>
        <p:spPr bwMode="auto">
          <a:xfrm flipH="1">
            <a:off x="7654374" y="1700812"/>
            <a:ext cx="13970" cy="332004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4265184" y="1970056"/>
            <a:ext cx="179996" cy="1588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539552" y="5877272"/>
            <a:ext cx="842493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0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400" baseline="-250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(HCV RNA &lt; 25 IU/mL), with 95% CI, by ITT, descriptive analysis</a:t>
            </a:r>
          </a:p>
        </p:txBody>
      </p:sp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802556"/>
              </p:ext>
            </p:extLst>
          </p:nvPr>
        </p:nvGraphicFramePr>
        <p:xfrm>
          <a:off x="6078778" y="2708920"/>
          <a:ext cx="1583998" cy="437071"/>
        </p:xfrm>
        <a:graphic>
          <a:graphicData uri="http://schemas.openxmlformats.org/drawingml/2006/table">
            <a:tbl>
              <a:tblPr/>
              <a:tblGrid>
                <a:gridCol w="1583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4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DSV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563888" y="1268833"/>
            <a:ext cx="1513829" cy="611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randomisation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pPr lvl="0"/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CORAL-I study cohorts 3 to 6: OBV/PTV/r + DSV </a:t>
            </a:r>
            <a:br>
              <a:rPr lang="en-US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 RBV in transplant recipients and genotype 1 or 4</a:t>
            </a: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 flipH="1">
            <a:off x="8662518" y="1700814"/>
            <a:ext cx="13938" cy="33123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8372693" y="119675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107504" y="1646119"/>
            <a:ext cx="2736312" cy="33490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HCV infection, genotype 1 or 4 </a:t>
            </a:r>
            <a:b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Naïve or (PEG-) IFN ± RBV experienced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HCV RNA &gt; 1000 IU/mL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Liver (LT) or renal transplant (RT) recipients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</a:t>
            </a:r>
            <a:b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or no cirrhosis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Immunosuppressive regimen with tacrolimus or cyclosporine 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; corticosteroids  ≤ 10 mg/day permitted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6349882" y="6585874"/>
            <a:ext cx="27718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Agarwal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K, EASL 2017, Abs. FRI-267</a:t>
            </a:r>
          </a:p>
        </p:txBody>
      </p:sp>
      <p:sp>
        <p:nvSpPr>
          <p:cNvPr id="32" name="Espace réservé du contenu 1"/>
          <p:cNvSpPr txBox="1">
            <a:spLocks/>
          </p:cNvSpPr>
          <p:nvPr/>
        </p:nvSpPr>
        <p:spPr bwMode="auto">
          <a:xfrm>
            <a:off x="539552" y="5015177"/>
            <a:ext cx="8351838" cy="1006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000" kern="0" dirty="0"/>
              <a:t>Treatment regimens</a:t>
            </a:r>
          </a:p>
          <a:p>
            <a:pPr lvl="1"/>
            <a:r>
              <a:rPr lang="en-US" sz="1400" kern="0" dirty="0"/>
              <a:t>Co-formulated </a:t>
            </a:r>
            <a:r>
              <a:rPr lang="en-US" sz="1400" kern="0" dirty="0" err="1"/>
              <a:t>ombitasvir</a:t>
            </a:r>
            <a:r>
              <a:rPr lang="en-US" sz="1400" kern="0" dirty="0"/>
              <a:t> (OBV)/</a:t>
            </a:r>
            <a:r>
              <a:rPr lang="en-US" sz="1400" kern="0" dirty="0" err="1"/>
              <a:t>paritaprevir</a:t>
            </a:r>
            <a:r>
              <a:rPr lang="en-US" sz="1400" kern="0" dirty="0"/>
              <a:t> (PTV)/</a:t>
            </a:r>
            <a:r>
              <a:rPr lang="en-US" sz="1400" kern="0" dirty="0" err="1"/>
              <a:t>rironavir</a:t>
            </a:r>
            <a:r>
              <a:rPr lang="en-US" sz="1400" kern="0" dirty="0"/>
              <a:t> (r): 25/150/100 mg QD = 2 tablets</a:t>
            </a:r>
          </a:p>
          <a:p>
            <a:pPr lvl="1"/>
            <a:r>
              <a:rPr lang="en-US" sz="1400" kern="0" dirty="0"/>
              <a:t>Dasabuvir (DSV): 250 mg BID ; RBV: </a:t>
            </a:r>
            <a:r>
              <a:rPr lang="en-US" sz="1400" dirty="0">
                <a:ea typeface="ＭＳ Ｐゴシック" pitchFamily="-1" charset="-128"/>
                <a:cs typeface="ＭＳ Ｐゴシック" pitchFamily="-1" charset="-128"/>
              </a:rPr>
              <a:t>1000 or 12000 mg/day divided twice daily</a:t>
            </a:r>
            <a:endParaRPr lang="en-US" sz="1400" kern="0" dirty="0"/>
          </a:p>
        </p:txBody>
      </p:sp>
      <p:sp>
        <p:nvSpPr>
          <p:cNvPr id="39" name="Line 63"/>
          <p:cNvSpPr>
            <a:spLocks noChangeShapeType="1"/>
          </p:cNvSpPr>
          <p:nvPr/>
        </p:nvSpPr>
        <p:spPr bwMode="auto">
          <a:xfrm>
            <a:off x="5148062" y="1988840"/>
            <a:ext cx="935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5" name="Line 63"/>
          <p:cNvSpPr>
            <a:spLocks noChangeShapeType="1"/>
          </p:cNvSpPr>
          <p:nvPr/>
        </p:nvSpPr>
        <p:spPr bwMode="auto">
          <a:xfrm>
            <a:off x="4499992" y="3356992"/>
            <a:ext cx="158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43808" y="1988840"/>
            <a:ext cx="19822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Cohort 3</a:t>
            </a:r>
          </a:p>
          <a:p>
            <a:pPr lvl="0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Genotype 1, LT, cirrhosis</a:t>
            </a:r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5123506" y="1681063"/>
            <a:ext cx="10317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GT1a, N = 4</a:t>
            </a:r>
          </a:p>
        </p:txBody>
      </p:sp>
      <p:sp>
        <p:nvSpPr>
          <p:cNvPr id="28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000" b="1" ker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-1" y="6570663"/>
            <a:ext cx="161967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CORAL-I ,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cohorts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3-6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3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725876"/>
              </p:ext>
            </p:extLst>
          </p:nvPr>
        </p:nvGraphicFramePr>
        <p:xfrm>
          <a:off x="6078778" y="1862597"/>
          <a:ext cx="2596588" cy="270259"/>
        </p:xfrm>
        <a:graphic>
          <a:graphicData uri="http://schemas.openxmlformats.org/drawingml/2006/table">
            <a:tbl>
              <a:tblPr/>
              <a:tblGrid>
                <a:gridCol w="2596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0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526932"/>
              </p:ext>
            </p:extLst>
          </p:nvPr>
        </p:nvGraphicFramePr>
        <p:xfrm>
          <a:off x="6081191" y="3212976"/>
          <a:ext cx="1588815" cy="432816"/>
        </p:xfrm>
        <a:graphic>
          <a:graphicData uri="http://schemas.openxmlformats.org/drawingml/2006/table">
            <a:tbl>
              <a:tblPr/>
              <a:tblGrid>
                <a:gridCol w="1588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ＭＳ Ｐゴシック" pitchFamily="-109" charset="-128"/>
                          <a:cs typeface="Calibri"/>
                        </a:rPr>
                        <a:t>OBV/PTV/r 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ＭＳ Ｐゴシック" pitchFamily="-109" charset="-128"/>
                          <a:cs typeface="Calibri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ＭＳ Ｐゴシック" pitchFamily="-109" charset="-128"/>
                          <a:cs typeface="Calibri"/>
                        </a:rPr>
                        <a:t>+ DSV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2843808" y="2708920"/>
            <a:ext cx="135229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Cohort 4</a:t>
            </a:r>
          </a:p>
          <a:p>
            <a:pPr lvl="0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Genotype 1, LT, </a:t>
            </a:r>
          </a:p>
          <a:p>
            <a:pPr lvl="0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no cirrhosis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843808" y="3645024"/>
            <a:ext cx="138935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Cohort 5</a:t>
            </a:r>
          </a:p>
          <a:p>
            <a:pPr lvl="0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Genotype 1, RT, </a:t>
            </a:r>
          </a:p>
          <a:p>
            <a:pPr lvl="0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no cirrhosis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843808" y="4417948"/>
            <a:ext cx="13522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Cohort 6</a:t>
            </a:r>
          </a:p>
          <a:p>
            <a:pPr lvl="0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Genotype 4, LT, </a:t>
            </a:r>
          </a:p>
        </p:txBody>
      </p:sp>
      <p:sp>
        <p:nvSpPr>
          <p:cNvPr id="38" name="Line 63"/>
          <p:cNvSpPr>
            <a:spLocks noChangeShapeType="1"/>
          </p:cNvSpPr>
          <p:nvPr/>
        </p:nvSpPr>
        <p:spPr bwMode="auto">
          <a:xfrm>
            <a:off x="5148119" y="2348880"/>
            <a:ext cx="93599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42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620379"/>
              </p:ext>
            </p:extLst>
          </p:nvPr>
        </p:nvGraphicFramePr>
        <p:xfrm>
          <a:off x="6078778" y="2132856"/>
          <a:ext cx="1589566" cy="479743"/>
        </p:xfrm>
        <a:graphic>
          <a:graphicData uri="http://schemas.openxmlformats.org/drawingml/2006/table">
            <a:tbl>
              <a:tblPr/>
              <a:tblGrid>
                <a:gridCol w="1589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63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DSV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5115491" y="2069156"/>
            <a:ext cx="10397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GT1b, N = 2</a:t>
            </a:r>
          </a:p>
        </p:txBody>
      </p:sp>
      <p:sp>
        <p:nvSpPr>
          <p:cNvPr id="2" name="Parenthèse ouvrante 1"/>
          <p:cNvSpPr/>
          <p:nvPr/>
        </p:nvSpPr>
        <p:spPr>
          <a:xfrm>
            <a:off x="5076056" y="1916833"/>
            <a:ext cx="72008" cy="684087"/>
          </a:xfrm>
          <a:prstGeom prst="leftBracket">
            <a:avLst/>
          </a:prstGeom>
          <a:ln>
            <a:solidFill>
              <a:srgbClr val="3333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val 110"/>
          <p:cNvSpPr>
            <a:spLocks noChangeArrowheads="1"/>
          </p:cNvSpPr>
          <p:nvPr/>
        </p:nvSpPr>
        <p:spPr bwMode="auto">
          <a:xfrm>
            <a:off x="7380114" y="119675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5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579719"/>
              </p:ext>
            </p:extLst>
          </p:nvPr>
        </p:nvGraphicFramePr>
        <p:xfrm>
          <a:off x="6078778" y="3573016"/>
          <a:ext cx="1583998" cy="437071"/>
        </p:xfrm>
        <a:graphic>
          <a:graphicData uri="http://schemas.openxmlformats.org/drawingml/2006/table">
            <a:tbl>
              <a:tblPr/>
              <a:tblGrid>
                <a:gridCol w="1583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4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DSV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546979"/>
              </p:ext>
            </p:extLst>
          </p:nvPr>
        </p:nvGraphicFramePr>
        <p:xfrm>
          <a:off x="6078778" y="4077072"/>
          <a:ext cx="1583998" cy="437071"/>
        </p:xfrm>
        <a:graphic>
          <a:graphicData uri="http://schemas.openxmlformats.org/drawingml/2006/table">
            <a:tbl>
              <a:tblPr/>
              <a:tblGrid>
                <a:gridCol w="1583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ＭＳ Ｐゴシック" pitchFamily="-109" charset="-128"/>
                          <a:cs typeface="Calibri"/>
                        </a:rPr>
                        <a:t>OBV/PTV/r 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ＭＳ Ｐゴシック" pitchFamily="-109" charset="-128"/>
                          <a:cs typeface="Calibri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ＭＳ Ｐゴシック" pitchFamily="-109" charset="-128"/>
                          <a:cs typeface="Calibri"/>
                        </a:rPr>
                        <a:t>+ DSV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3" name="Line 63"/>
          <p:cNvSpPr>
            <a:spLocks noChangeShapeType="1"/>
          </p:cNvSpPr>
          <p:nvPr/>
        </p:nvSpPr>
        <p:spPr bwMode="auto">
          <a:xfrm>
            <a:off x="4499992" y="2924944"/>
            <a:ext cx="158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4" name="Parenthèse ouvrante 53"/>
          <p:cNvSpPr/>
          <p:nvPr/>
        </p:nvSpPr>
        <p:spPr>
          <a:xfrm>
            <a:off x="4427984" y="2708920"/>
            <a:ext cx="72008" cy="720088"/>
          </a:xfrm>
          <a:prstGeom prst="leftBracket">
            <a:avLst/>
          </a:prstGeom>
          <a:ln>
            <a:solidFill>
              <a:srgbClr val="3333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Line 63"/>
          <p:cNvSpPr>
            <a:spLocks noChangeShapeType="1"/>
          </p:cNvSpPr>
          <p:nvPr/>
        </p:nvSpPr>
        <p:spPr bwMode="auto">
          <a:xfrm>
            <a:off x="4499992" y="4240833"/>
            <a:ext cx="158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9" name="Line 63"/>
          <p:cNvSpPr>
            <a:spLocks noChangeShapeType="1"/>
          </p:cNvSpPr>
          <p:nvPr/>
        </p:nvSpPr>
        <p:spPr bwMode="auto">
          <a:xfrm>
            <a:off x="4499992" y="3861048"/>
            <a:ext cx="158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0" name="Parenthèse ouvrante 59"/>
          <p:cNvSpPr/>
          <p:nvPr/>
        </p:nvSpPr>
        <p:spPr>
          <a:xfrm>
            <a:off x="4427984" y="3717017"/>
            <a:ext cx="72008" cy="648087"/>
          </a:xfrm>
          <a:prstGeom prst="leftBracket">
            <a:avLst/>
          </a:prstGeom>
          <a:ln>
            <a:solidFill>
              <a:srgbClr val="3333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9"/>
          <p:cNvSpPr>
            <a:spLocks noChangeArrowheads="1"/>
          </p:cNvSpPr>
          <p:nvPr/>
        </p:nvSpPr>
        <p:spPr bwMode="auto">
          <a:xfrm>
            <a:off x="5032134" y="2636912"/>
            <a:ext cx="11231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GT1a, N = 22</a:t>
            </a: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5024120" y="3049215"/>
            <a:ext cx="11311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GT1b, N = 12</a:t>
            </a: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5123506" y="3573016"/>
            <a:ext cx="10317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GT1a, N = 9</a:t>
            </a:r>
          </a:p>
        </p:txBody>
      </p:sp>
      <p:sp>
        <p:nvSpPr>
          <p:cNvPr id="64" name="Rectangle 9"/>
          <p:cNvSpPr>
            <a:spLocks noChangeArrowheads="1"/>
          </p:cNvSpPr>
          <p:nvPr/>
        </p:nvSpPr>
        <p:spPr bwMode="auto">
          <a:xfrm>
            <a:off x="5115490" y="3985319"/>
            <a:ext cx="10397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GT1b, N = 3</a:t>
            </a:r>
          </a:p>
        </p:txBody>
      </p:sp>
      <p:graphicFrame>
        <p:nvGraphicFramePr>
          <p:cNvPr id="65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211287"/>
              </p:ext>
            </p:extLst>
          </p:nvPr>
        </p:nvGraphicFramePr>
        <p:xfrm>
          <a:off x="6078777" y="4463016"/>
          <a:ext cx="1583999" cy="266383"/>
        </p:xfrm>
        <a:graphic>
          <a:graphicData uri="http://schemas.openxmlformats.org/drawingml/2006/table">
            <a:tbl>
              <a:tblPr/>
              <a:tblGrid>
                <a:gridCol w="158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ＭＳ Ｐゴシック" pitchFamily="-109" charset="-128"/>
                          <a:cs typeface="Calibri"/>
                        </a:rPr>
                        <a:t>OBV/PTV/r + RBV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675677"/>
              </p:ext>
            </p:extLst>
          </p:nvPr>
        </p:nvGraphicFramePr>
        <p:xfrm>
          <a:off x="6078778" y="4751048"/>
          <a:ext cx="2582046" cy="266383"/>
        </p:xfrm>
        <a:graphic>
          <a:graphicData uri="http://schemas.openxmlformats.org/drawingml/2006/table">
            <a:tbl>
              <a:tblPr/>
              <a:tblGrid>
                <a:gridCol w="2582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ＭＳ Ｐゴシック" pitchFamily="-109" charset="-128"/>
                          <a:cs typeface="Calibri"/>
                        </a:rPr>
                        <a:t>OBV/PTV/r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7" name="Line 63"/>
          <p:cNvSpPr>
            <a:spLocks noChangeShapeType="1"/>
          </p:cNvSpPr>
          <p:nvPr/>
        </p:nvSpPr>
        <p:spPr bwMode="auto">
          <a:xfrm>
            <a:off x="4499992" y="4600873"/>
            <a:ext cx="1583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8" name="Rectangle 9"/>
          <p:cNvSpPr>
            <a:spLocks noChangeArrowheads="1"/>
          </p:cNvSpPr>
          <p:nvPr/>
        </p:nvSpPr>
        <p:spPr bwMode="auto">
          <a:xfrm>
            <a:off x="4619265" y="4339030"/>
            <a:ext cx="15359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cirrhosis, N = 4</a:t>
            </a:r>
          </a:p>
        </p:txBody>
      </p:sp>
      <p:sp>
        <p:nvSpPr>
          <p:cNvPr id="69" name="Line 63"/>
          <p:cNvSpPr>
            <a:spLocks noChangeShapeType="1"/>
          </p:cNvSpPr>
          <p:nvPr/>
        </p:nvSpPr>
        <p:spPr bwMode="auto">
          <a:xfrm>
            <a:off x="4499992" y="4869160"/>
            <a:ext cx="1583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0" name="Rectangle 9"/>
          <p:cNvSpPr>
            <a:spLocks noChangeArrowheads="1"/>
          </p:cNvSpPr>
          <p:nvPr/>
        </p:nvSpPr>
        <p:spPr bwMode="auto">
          <a:xfrm>
            <a:off x="4854907" y="4618133"/>
            <a:ext cx="13003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Cirrhosis, N = 1</a:t>
            </a:r>
          </a:p>
        </p:txBody>
      </p:sp>
      <p:sp>
        <p:nvSpPr>
          <p:cNvPr id="71" name="Parenthèse ouvrante 70"/>
          <p:cNvSpPr/>
          <p:nvPr/>
        </p:nvSpPr>
        <p:spPr>
          <a:xfrm>
            <a:off x="4427984" y="4528866"/>
            <a:ext cx="72008" cy="576087"/>
          </a:xfrm>
          <a:prstGeom prst="leftBracket">
            <a:avLst/>
          </a:prstGeom>
          <a:ln>
            <a:solidFill>
              <a:srgbClr val="3333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133392"/>
              </p:ext>
            </p:extLst>
          </p:nvPr>
        </p:nvGraphicFramePr>
        <p:xfrm>
          <a:off x="395536" y="1701507"/>
          <a:ext cx="8351153" cy="4323633"/>
        </p:xfrm>
        <a:graphic>
          <a:graphicData uri="http://schemas.openxmlformats.org/drawingml/2006/table">
            <a:tbl>
              <a:tblPr/>
              <a:tblGrid>
                <a:gridCol w="2953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3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3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944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4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38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Cohort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LT, cirrhosis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Cohort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LT,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Cohort 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RT,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Cohort 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White, %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97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1b, %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 / 33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 / 35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 / 25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800 000 IU/mL, %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83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IFN/PEG-IFN experienced, %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Cyclosporine /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Tacrolimus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 / 83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/ 88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/ 92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100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F0-F1/ F2 / ≥ F3, %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 / 100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 / 19 / 13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 / 8 / 17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 / 0 / 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pPr lvl="0"/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CORAL-I study cohorts 3 to 6: OBV/PTV/r + DSV </a:t>
            </a:r>
            <a:br>
              <a:rPr lang="en-US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 RBV in transplant recipients and genotype 1 or 4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349882" y="6585874"/>
            <a:ext cx="27718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Agarwal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K, EASL 2017, Abs. FRI-267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-1" y="6570663"/>
            <a:ext cx="161967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CORAL-I ,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cohorts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3-6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975419"/>
              </p:ext>
            </p:extLst>
          </p:nvPr>
        </p:nvGraphicFramePr>
        <p:xfrm>
          <a:off x="395536" y="1719977"/>
          <a:ext cx="8496944" cy="4445327"/>
        </p:xfrm>
        <a:graphic>
          <a:graphicData uri="http://schemas.openxmlformats.org/drawingml/2006/table">
            <a:tbl>
              <a:tblPr/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anose="020F0502020204030204" pitchFamily="34" charset="0"/>
                        <a:ea typeface="ＭＳ Ｐゴシック" pitchFamily="-109" charset="-128"/>
                        <a:cs typeface="Calibri" panose="020F0502020204030204" pitchFamily="34" charset="0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(N)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Regimen, duration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57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Cohort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Liver transplant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(N = 4)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Yes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 weeks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57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1b (N = 2)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Yes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±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57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Cohort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Liver transplant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(N = 22)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 *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57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1b (N = 12)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57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Cohort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Renal transplant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(N = 9)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67% **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57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1b (N = 3)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57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Cohort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Liver transplant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4 (N = 2)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57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4 (N = 1)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Yes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 weeks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89184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by subgroup, ITT population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67803" y="6198621"/>
            <a:ext cx="4285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* 1 virologic failure ; ** 3 premature discontinuations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pPr lvl="0"/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CORAL-I study cohorts 3 to 6: OBV/PTV/r + DSV </a:t>
            </a:r>
            <a:br>
              <a:rPr lang="en-US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 RBV in transplant recipients and genotype 1 or 4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349882" y="6585874"/>
            <a:ext cx="27718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Agarwal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K, EASL 2017, Abs. FRI-267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-1" y="6570663"/>
            <a:ext cx="161967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CORAL-I ,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cohorts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3-6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251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874549"/>
              </p:ext>
            </p:extLst>
          </p:nvPr>
        </p:nvGraphicFramePr>
        <p:xfrm>
          <a:off x="395536" y="1583904"/>
          <a:ext cx="8351153" cy="4221360"/>
        </p:xfrm>
        <a:graphic>
          <a:graphicData uri="http://schemas.openxmlformats.org/drawingml/2006/table">
            <a:tbl>
              <a:tblPr/>
              <a:tblGrid>
                <a:gridCol w="2953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3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3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600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4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33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Cohort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LT, cirrhosis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Cohort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LT,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Cohort 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RT,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Cohort 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discontinuation *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AE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 **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98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in ≥ 10% of patients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89184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%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95536" y="5786680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* </a:t>
            </a:r>
            <a:r>
              <a:rPr lang="en-US" sz="1400" dirty="0"/>
              <a:t>Nausea and vomiting leading to withdrawal of consent (N = 1), atypical pneumonia with acute renal injury followed by acute respiratory failure (N = 1), and tacrolimus </a:t>
            </a:r>
            <a:r>
              <a:rPr lang="mr-IN" sz="1400" dirty="0"/>
              <a:t>overdose (</a:t>
            </a:r>
            <a:r>
              <a:rPr lang="fr-FR" sz="1400" dirty="0"/>
              <a:t>N</a:t>
            </a:r>
            <a:r>
              <a:rPr lang="mr-IN" sz="1400" dirty="0"/>
              <a:t> = 1)</a:t>
            </a:r>
            <a:endParaRPr lang="fr-FR" sz="1400" dirty="0"/>
          </a:p>
          <a:p>
            <a:r>
              <a:rPr lang="fr-FR" sz="1400" dirty="0"/>
              <a:t>** 1 </a:t>
            </a:r>
            <a:r>
              <a:rPr lang="en-US" sz="1400" dirty="0"/>
              <a:t>patient (tacrolimus overdose)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pPr lvl="0"/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CORAL-I study cohorts 3 to 6: OBV/PTV/r + DSV </a:t>
            </a:r>
            <a:br>
              <a:rPr lang="en-US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 RBV in transplant recipients and genotype 1 or 4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349882" y="6585874"/>
            <a:ext cx="27718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Agarwal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K, EASL 2017, Abs. FRI-267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-1" y="6570663"/>
            <a:ext cx="161967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CORAL-I ,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cohorts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3-6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4966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040572"/>
              </p:ext>
            </p:extLst>
          </p:nvPr>
        </p:nvGraphicFramePr>
        <p:xfrm>
          <a:off x="251520" y="1742919"/>
          <a:ext cx="8351153" cy="4341120"/>
        </p:xfrm>
        <a:graphic>
          <a:graphicData uri="http://schemas.openxmlformats.org/drawingml/2006/table">
            <a:tbl>
              <a:tblPr/>
              <a:tblGrid>
                <a:gridCol w="2953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3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3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600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4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33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Cohort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LT, cirrhosis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Cohort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LT,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Cohort 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RT,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Cohort 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6.5 - 8 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6.5 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 3 - 10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 10 x ULN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 5-20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 20 x ULN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 5-20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 20 x ULN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89712" y="1288181"/>
            <a:ext cx="7162800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Laboratory abnormalities, %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pPr lvl="0"/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CORAL-I study cohorts 3 to 6: OBV/PTV/r + DSV </a:t>
            </a:r>
            <a:br>
              <a:rPr lang="en-US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 RBV in transplant recipients and genotype 1 or 4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349882" y="6585874"/>
            <a:ext cx="27718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Agarwal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K, EASL 2017, Abs. FRI-267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-1" y="6570663"/>
            <a:ext cx="161967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CORAL-I ,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cohorts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3-6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249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539750" y="1268760"/>
            <a:ext cx="7992690" cy="48244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In liver transplant recipients with or without cirrhosis and infected with HCV genotype 1 or 4, treatment with OBV/PTV/r </a:t>
            </a:r>
            <a:r>
              <a:rPr lang="en-US" sz="20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DSV </a:t>
            </a:r>
            <a:r>
              <a:rPr lang="en-US" sz="20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RBV was associated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with high SVR</a:t>
            </a:r>
            <a:r>
              <a:rPr lang="en-US" sz="20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rates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and good tolerability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In renal transplant recipients, SVR</a:t>
            </a:r>
            <a:r>
              <a:rPr lang="en-US" sz="20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was achieved in 9/12 patients, with 3 premature discontinuations due to adverse events, including 1 fatality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Need for tacrolimus dose reduction and therapeutic drug monitoring of tacrolimus levels to manage the interaction </a:t>
            </a:r>
            <a:br>
              <a:rPr lang="en-US" sz="20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with ritonavir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Patients with genotype 1b achieved SVR</a:t>
            </a:r>
            <a:r>
              <a:rPr lang="en-US" sz="20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of 100% with </a:t>
            </a:r>
            <a:br>
              <a:rPr lang="en-US" sz="20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RBV-free regimens</a:t>
            </a: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pPr lvl="0"/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CORAL-I study cohorts 3 to 6: OBV/PTV/r + DSV </a:t>
            </a:r>
            <a:br>
              <a:rPr lang="en-US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 RBV in transplant recipients and genotype 1 or 4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349882" y="6585874"/>
            <a:ext cx="27718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Agarwal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K, EASL 2017, Abs. FRI-267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-1" y="6570663"/>
            <a:ext cx="161967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CORAL-I ,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cohorts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3-6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7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2608</TotalTime>
  <Words>1016</Words>
  <Application>Microsoft Office PowerPoint</Application>
  <PresentationFormat>Affichage à l'écran (4:3)</PresentationFormat>
  <Paragraphs>310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Cambria</vt:lpstr>
      <vt:lpstr>Trebuchet MS</vt:lpstr>
      <vt:lpstr>Wingdings</vt:lpstr>
      <vt:lpstr>HCV-trials.com 2017</vt:lpstr>
      <vt:lpstr>CORAL-I study cohorts 3 to 6: OBV/PTV/r + DSV  + RBV in transplant recipients and genotype 1 or 4</vt:lpstr>
      <vt:lpstr>CORAL-I study cohorts 3 to 6: OBV/PTV/r + DSV  + RBV in transplant recipients and genotype 1 or 4</vt:lpstr>
      <vt:lpstr>CORAL-I study cohorts 3 to 6: OBV/PTV/r + DSV  + RBV in transplant recipients and genotype 1 or 4</vt:lpstr>
      <vt:lpstr>CORAL-I study cohorts 3 to 6: OBV/PTV/r + DSV  + RBV in transplant recipients and genotype 1 or 4</vt:lpstr>
      <vt:lpstr>CORAL-I study cohorts 3 to 6: OBV/PTV/r + DSV  + RBV in transplant recipients and genotype 1 or 4</vt:lpstr>
      <vt:lpstr>CORAL-I study cohorts 3 to 6: OBV/PTV/r + DSV  + RBV in transplant recipients and genotype 1 or 4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2017</dc:title>
  <dc:subject>AEI - www.aei.fr</dc:subject>
  <dc:creator>www.hcv-trial.com</dc:creator>
  <cp:lastModifiedBy>Pilar</cp:lastModifiedBy>
  <cp:revision>174</cp:revision>
  <dcterms:created xsi:type="dcterms:W3CDTF">2010-10-19T10:42:50Z</dcterms:created>
  <dcterms:modified xsi:type="dcterms:W3CDTF">2017-05-19T08:16:49Z</dcterms:modified>
</cp:coreProperties>
</file>