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35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FF9966"/>
    <a:srgbClr val="000066"/>
    <a:srgbClr val="333399"/>
    <a:srgbClr val="A38904"/>
    <a:srgbClr val="0070C0"/>
    <a:srgbClr val="3D63A3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952" autoAdjust="0"/>
    <p:restoredTop sz="98179" autoAdjust="0"/>
  </p:normalViewPr>
  <p:slideViewPr>
    <p:cSldViewPr>
      <p:cViewPr>
        <p:scale>
          <a:sx n="100" d="100"/>
          <a:sy n="100" d="100"/>
        </p:scale>
        <p:origin x="-2694" y="-330"/>
      </p:cViewPr>
      <p:guideLst>
        <p:guide orient="horz" pos="93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06/12/2017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371954" y="1844824"/>
            <a:ext cx="4060" cy="64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599904" y="1196752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Single arm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431530" y="1946342"/>
            <a:ext cx="3348382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≥ </a:t>
            </a:r>
            <a:r>
              <a:rPr lang="en-US" sz="1400" b="1" dirty="0">
                <a:latin typeface="Calibri" pitchFamily="34" charset="0"/>
              </a:rPr>
              <a:t>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4, 5 or 6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BMI ≥ 18 kg/m</a:t>
            </a:r>
            <a:r>
              <a:rPr lang="en-US" sz="1400" b="1" baseline="30000" dirty="0">
                <a:latin typeface="Calibri" pitchFamily="34" charset="0"/>
              </a:rPr>
              <a:t>2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Treatment-naïve or treatment-experienced with IFN or PEG-IFN </a:t>
            </a:r>
            <a:r>
              <a:rPr lang="en-US" sz="1400" b="1" u="sng" dirty="0">
                <a:latin typeface="Calibri" pitchFamily="34" charset="0"/>
              </a:rPr>
              <a:t>+</a:t>
            </a:r>
            <a:r>
              <a:rPr lang="en-US" sz="1400" b="1" dirty="0">
                <a:latin typeface="Calibri" pitchFamily="34" charset="0"/>
              </a:rPr>
              <a:t> RBV or SOF + RBV </a:t>
            </a:r>
            <a:r>
              <a:rPr lang="en-US" sz="1400" b="1" u="sng" dirty="0">
                <a:latin typeface="Calibri" pitchFamily="34" charset="0"/>
              </a:rPr>
              <a:t>+</a:t>
            </a:r>
            <a:r>
              <a:rPr lang="en-US" sz="1400" b="1" dirty="0">
                <a:latin typeface="Calibri" pitchFamily="34" charset="0"/>
              </a:rPr>
              <a:t> PEG-IFN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cirrhosis **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Creatinine clearance ≥ 50 mL/min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53143" y="270385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121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ENDURANCE-4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4, 5 or 6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161765" y="3055958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01925" y="2888808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1205"/>
              </p:ext>
            </p:extLst>
          </p:nvPr>
        </p:nvGraphicFramePr>
        <p:xfrm>
          <a:off x="4708331" y="2744792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ENDURANCE-4</a:t>
              </a: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539552" y="4273351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&lt; 12.5 </a:t>
            </a:r>
            <a:r>
              <a:rPr lang="en-US" sz="1400" dirty="0" err="1"/>
              <a:t>kPa</a:t>
            </a:r>
            <a:r>
              <a:rPr lang="en-US" sz="1400" dirty="0"/>
              <a:t> or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≤ 0.48 + APRI &lt; 1</a:t>
            </a: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161765" y="1808992"/>
            <a:ext cx="0" cy="154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873733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8704" y="4931876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 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5445224"/>
            <a:ext cx="82446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</a:t>
            </a:r>
            <a:r>
              <a:rPr lang="en-US" kern="0" dirty="0" smtClean="0"/>
              <a:t>), by ITT</a:t>
            </a:r>
            <a:endParaRPr lang="en-US" kern="0" dirty="0"/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3779912" y="3055958"/>
            <a:ext cx="90000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95025012"/>
              </p:ext>
            </p:extLst>
          </p:nvPr>
        </p:nvGraphicFramePr>
        <p:xfrm>
          <a:off x="611561" y="1642056"/>
          <a:ext cx="7992887" cy="4811280"/>
        </p:xfrm>
        <a:graphic>
          <a:graphicData uri="http://schemas.openxmlformats.org/drawingml/2006/table">
            <a:tbl>
              <a:tblPr/>
              <a:tblGrid>
                <a:gridCol w="3312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7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121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/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 /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/ 21 /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 / 7 /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33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PPI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47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by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ITT,  n/N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5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120/121 (99% [95% CI : 97.6-100])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75/76 (99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%)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 (1 discontinuation on D12)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26/26 (100%)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19/19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10956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ENDURANCE-4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4, 5 or 6</a:t>
            </a:r>
          </a:p>
        </p:txBody>
      </p:sp>
      <p:grpSp>
        <p:nvGrpSpPr>
          <p:cNvPr id="11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ENDURANCE-4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6650268"/>
              </p:ext>
            </p:extLst>
          </p:nvPr>
        </p:nvGraphicFramePr>
        <p:xfrm>
          <a:off x="1099909" y="1661896"/>
          <a:ext cx="7000483" cy="3567303"/>
        </p:xfrm>
        <a:graphic>
          <a:graphicData uri="http://schemas.openxmlformats.org/drawingml/2006/table">
            <a:tbl>
              <a:tblPr/>
              <a:tblGrid>
                <a:gridCol w="4968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GLE/PIB, N = 121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event,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event, n (%)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(0.8%)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7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 (%)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(2.5%)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2 (&gt; 3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 2 (&gt; 3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3 ( 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304636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abnormalities</a:t>
            </a:r>
            <a:endParaRPr lang="en-GB" sz="28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863" y="5283785"/>
            <a:ext cx="87176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1 patient with baseline risk factors discontinued treatment on D12 due to a transient ischemic attack (TIA); a second TIA occurred 24 days following discontinuation. This patient has not yet returned for SVR</a:t>
            </a:r>
            <a:r>
              <a:rPr lang="en-US" sz="1400" baseline="-25000" dirty="0"/>
              <a:t>12</a:t>
            </a:r>
            <a:r>
              <a:rPr lang="en-US" sz="1400" dirty="0"/>
              <a:t> visit</a:t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/>
              <a:t>** 3 patients presented with anxiety, heartburn, and transient ischemic attack, respectively. Two of the 3 patients achieved SVR</a:t>
            </a:r>
            <a:r>
              <a:rPr lang="en-US" sz="1400" baseline="-25000" dirty="0"/>
              <a:t>12</a:t>
            </a:r>
            <a:endParaRPr lang="en-US" sz="1400" dirty="0"/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ENDURANCE-4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4, 5 or 6</a:t>
            </a:r>
          </a:p>
        </p:txBody>
      </p:sp>
      <p:grpSp>
        <p:nvGrpSpPr>
          <p:cNvPr id="17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ENDURANCE-4</a:t>
              </a:r>
            </a:p>
          </p:txBody>
        </p:sp>
      </p:grp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AASLD 2016, Abs. 114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99% of patients with genotype 4, 5 or 6 (120/121) without cirrhosis achieved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in ITT population following treatment with 12 weeks of GLE/PIB, with no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failures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100%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in </a:t>
            </a:r>
            <a:r>
              <a:rPr lang="en-US" sz="2000" dirty="0" err="1">
                <a:ea typeface="ＭＳ Ｐゴシック" pitchFamily="34" charset="-128"/>
              </a:rPr>
              <a:t>mITT</a:t>
            </a:r>
            <a:r>
              <a:rPr lang="en-US" sz="2000" dirty="0">
                <a:ea typeface="ＭＳ Ｐゴシック" pitchFamily="34" charset="-128"/>
              </a:rPr>
              <a:t> population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serious adverse events occurred in &lt; 1% of patients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there were no grade 3 or higher laboratory abnormalities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discontinuation due to adverse events were rare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12-week treatment with the IFN- and RBV-free, once-daily   GLE/PIB oral regimen can successfully treat patients with HCV genotype 4, 5, or </a:t>
            </a:r>
            <a:r>
              <a:rPr lang="en-US" sz="2000" dirty="0" smtClean="0">
                <a:ea typeface="ＭＳ Ｐゴシック" pitchFamily="34" charset="-128"/>
              </a:rPr>
              <a:t>6, </a:t>
            </a:r>
            <a:r>
              <a:rPr lang="en-US" sz="2000" dirty="0">
                <a:ea typeface="ＭＳ Ｐゴシック" pitchFamily="34" charset="-128"/>
              </a:rPr>
              <a:t>regardless of prior treatment experience or F0–F3 fibrosis status</a:t>
            </a:r>
            <a:endParaRPr lang="en-US" sz="6600" dirty="0">
              <a:ea typeface="ＭＳ Ｐゴシック" pitchFamily="34" charset="-128"/>
            </a:endParaRP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ENDURANCE-4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4, 5 or 6</a:t>
            </a:r>
          </a:p>
        </p:txBody>
      </p:sp>
      <p:grpSp>
        <p:nvGrpSpPr>
          <p:cNvPr id="15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ENDURANCE-4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6261</TotalTime>
  <Words>486</Words>
  <Application>Microsoft Office PowerPoint</Application>
  <PresentationFormat>Affichage à l'écran (4:3)</PresentationFormat>
  <Paragraphs>101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</vt:lpstr>
      <vt:lpstr>ENDURANCE-4 Study: glecaprevir/pibrentasvir  in genotype 4, 5 or 6</vt:lpstr>
      <vt:lpstr>ENDURANCE-4 Study: glecaprevir/pibrentasvir  in genotype 4, 5 or 6</vt:lpstr>
      <vt:lpstr>ENDURANCE-4 Study: glecaprevir/pibrentasvir  in genotype 4, 5 or 6</vt:lpstr>
      <vt:lpstr>ENDURANCE-4 Study: glecaprevir/pibrentasvir  in genotype 4, 5 or 6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246</cp:revision>
  <dcterms:created xsi:type="dcterms:W3CDTF">2010-10-19T10:42:50Z</dcterms:created>
  <dcterms:modified xsi:type="dcterms:W3CDTF">2017-12-06T13:35:09Z</dcterms:modified>
</cp:coreProperties>
</file>