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4" r:id="rId2"/>
    <p:sldId id="285" r:id="rId3"/>
    <p:sldId id="294" r:id="rId4"/>
    <p:sldId id="296" r:id="rId5"/>
    <p:sldId id="295" r:id="rId6"/>
    <p:sldId id="289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FFFF"/>
    <a:srgbClr val="CC6600"/>
    <a:srgbClr val="333399"/>
    <a:srgbClr val="990099"/>
    <a:srgbClr val="800080"/>
    <a:srgbClr val="000066"/>
    <a:srgbClr val="10EB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787" autoAdjust="0"/>
    <p:restoredTop sz="99788" autoAdjust="0"/>
  </p:normalViewPr>
  <p:slideViewPr>
    <p:cSldViewPr>
      <p:cViewPr varScale="1">
        <p:scale>
          <a:sx n="113" d="100"/>
          <a:sy n="113" d="100"/>
        </p:scale>
        <p:origin x="-2358" y="-108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20/06/2017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1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0884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4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5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6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903ED0-5924-BC4B-9434-63F5C3884DCA}" type="datetimeFigureOut">
              <a:rPr lang="fr-FR" smtClean="0"/>
              <a:pPr/>
              <a:t>20/06/2017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6323B2-AA2A-9C45-B622-713A2E94050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810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  <p:sldLayoutId id="2147483653" r:id="rId5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-68263" y="1201637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endParaRPr lang="en-US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7172" name="Connecteur droit 66"/>
          <p:cNvCxnSpPr>
            <a:cxnSpLocks noChangeShapeType="1"/>
          </p:cNvCxnSpPr>
          <p:nvPr/>
        </p:nvCxnSpPr>
        <p:spPr bwMode="auto">
          <a:xfrm flipH="1">
            <a:off x="3775852" y="1952912"/>
            <a:ext cx="4060" cy="6840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7185" name="Oval 170"/>
          <p:cNvSpPr>
            <a:spLocks noChangeArrowheads="1"/>
          </p:cNvSpPr>
          <p:nvPr/>
        </p:nvSpPr>
        <p:spPr bwMode="auto">
          <a:xfrm>
            <a:off x="2951994" y="1273074"/>
            <a:ext cx="1692014" cy="68383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>
              <a:lnSpc>
                <a:spcPts val="1400"/>
              </a:lnSpc>
            </a:pPr>
            <a:r>
              <a:rPr lang="en-US" sz="1400" b="1" dirty="0" smtClean="0">
                <a:latin typeface="Calibri" pitchFamily="34" charset="0"/>
              </a:rPr>
              <a:t>Open</a:t>
            </a:r>
            <a:r>
              <a:rPr lang="en-US" sz="1400" b="1" dirty="0">
                <a:latin typeface="Calibri" pitchFamily="34" charset="0"/>
              </a:rPr>
              <a:t>-label</a:t>
            </a:r>
          </a:p>
        </p:txBody>
      </p:sp>
      <p:sp>
        <p:nvSpPr>
          <p:cNvPr id="7186" name="AutoShape 162"/>
          <p:cNvSpPr>
            <a:spLocks noChangeArrowheads="1"/>
          </p:cNvSpPr>
          <p:nvPr/>
        </p:nvSpPr>
        <p:spPr bwMode="auto">
          <a:xfrm>
            <a:off x="287792" y="1988840"/>
            <a:ext cx="2772040" cy="146423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600" b="1" dirty="0">
                <a:latin typeface="Calibri" pitchFamily="34" charset="0"/>
              </a:rPr>
              <a:t>≥ 18 years</a:t>
            </a:r>
          </a:p>
          <a:p>
            <a:pPr algn="ctr"/>
            <a:r>
              <a:rPr lang="en-US" sz="1600" b="1" dirty="0">
                <a:latin typeface="Calibri" pitchFamily="34" charset="0"/>
              </a:rPr>
              <a:t>HCV genotype </a:t>
            </a:r>
            <a:r>
              <a:rPr lang="en-US" sz="1600" b="1" dirty="0" smtClean="0">
                <a:latin typeface="Calibri" pitchFamily="34" charset="0"/>
              </a:rPr>
              <a:t>1b</a:t>
            </a:r>
            <a:endParaRPr lang="en-US" sz="1600" b="1" dirty="0">
              <a:latin typeface="Calibri" pitchFamily="34" charset="0"/>
            </a:endParaRPr>
          </a:p>
          <a:p>
            <a:pPr algn="ctr"/>
            <a:r>
              <a:rPr lang="en-US" sz="1600" b="1" dirty="0" smtClean="0">
                <a:latin typeface="Calibri" pitchFamily="34" charset="0"/>
              </a:rPr>
              <a:t>Treatment-naïve </a:t>
            </a:r>
            <a:endParaRPr lang="en-US" sz="1600" b="1" dirty="0">
              <a:latin typeface="Calibri" pitchFamily="34" charset="0"/>
            </a:endParaRPr>
          </a:p>
          <a:p>
            <a:pPr algn="ctr"/>
            <a:r>
              <a:rPr lang="en-US" sz="1600" b="1" dirty="0" smtClean="0">
                <a:latin typeface="Calibri" pitchFamily="34" charset="0"/>
              </a:rPr>
              <a:t>No cirrhosis </a:t>
            </a:r>
            <a:endParaRPr lang="en-US" sz="1600" b="1" dirty="0">
              <a:latin typeface="Calibri" pitchFamily="34" charset="0"/>
            </a:endParaRPr>
          </a:p>
          <a:p>
            <a:pPr algn="ctr"/>
            <a:r>
              <a:rPr lang="en-US" sz="1600" b="1" dirty="0">
                <a:latin typeface="Calibri" pitchFamily="34" charset="0"/>
              </a:rPr>
              <a:t>No HBV or HIV co-infection</a:t>
            </a:r>
          </a:p>
        </p:txBody>
      </p:sp>
      <p:sp>
        <p:nvSpPr>
          <p:cNvPr id="7191" name="Rectangle 9"/>
          <p:cNvSpPr>
            <a:spLocks noChangeArrowheads="1"/>
          </p:cNvSpPr>
          <p:nvPr/>
        </p:nvSpPr>
        <p:spPr bwMode="auto">
          <a:xfrm>
            <a:off x="3851920" y="2420888"/>
            <a:ext cx="7489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</a:rPr>
              <a:t>N = </a:t>
            </a:r>
            <a:r>
              <a:rPr lang="en-US" sz="1400" b="1" dirty="0" smtClean="0">
                <a:solidFill>
                  <a:srgbClr val="C00000"/>
                </a:solidFill>
                <a:latin typeface="Calibri" pitchFamily="34" charset="0"/>
              </a:rPr>
              <a:t>166</a:t>
            </a:r>
            <a:endParaRPr lang="en-US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194" name="Line 172"/>
          <p:cNvSpPr>
            <a:spLocks noChangeShapeType="1"/>
          </p:cNvSpPr>
          <p:nvPr/>
        </p:nvSpPr>
        <p:spPr bwMode="auto">
          <a:xfrm>
            <a:off x="6587530" y="1845024"/>
            <a:ext cx="0" cy="1080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6300192" y="1344859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W8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graphicFrame>
        <p:nvGraphicFramePr>
          <p:cNvPr id="40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870973"/>
              </p:ext>
            </p:extLst>
          </p:nvPr>
        </p:nvGraphicFramePr>
        <p:xfrm>
          <a:off x="4572000" y="2537991"/>
          <a:ext cx="2016126" cy="386953"/>
        </p:xfrm>
        <a:graphic>
          <a:graphicData uri="http://schemas.openxmlformats.org/drawingml/2006/table">
            <a:tbl>
              <a:tblPr/>
              <a:tblGrid>
                <a:gridCol w="20161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86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OPV/PTV/r +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2" name="Line 63"/>
          <p:cNvSpPr>
            <a:spLocks noChangeShapeType="1"/>
          </p:cNvSpPr>
          <p:nvPr/>
        </p:nvSpPr>
        <p:spPr bwMode="auto">
          <a:xfrm>
            <a:off x="3059832" y="2734181"/>
            <a:ext cx="1512168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Espace réservé du contenu 2"/>
          <p:cNvSpPr txBox="1">
            <a:spLocks/>
          </p:cNvSpPr>
          <p:nvPr/>
        </p:nvSpPr>
        <p:spPr bwMode="auto">
          <a:xfrm>
            <a:off x="539552" y="1236639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43" name="Espace réservé du contenu 1"/>
          <p:cNvSpPr txBox="1">
            <a:spLocks/>
          </p:cNvSpPr>
          <p:nvPr/>
        </p:nvSpPr>
        <p:spPr bwMode="auto">
          <a:xfrm>
            <a:off x="539552" y="5111927"/>
            <a:ext cx="8351838" cy="141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kern="0" dirty="0" smtClean="0"/>
              <a:t>Objectives</a:t>
            </a:r>
            <a:endParaRPr lang="en-US" kern="0" dirty="0"/>
          </a:p>
          <a:p>
            <a:pPr lvl="1"/>
            <a:r>
              <a:rPr lang="en-US" kern="0" dirty="0"/>
              <a:t>SVR</a:t>
            </a:r>
            <a:r>
              <a:rPr lang="en-US" kern="0" baseline="-25000" dirty="0"/>
              <a:t>12</a:t>
            </a:r>
            <a:r>
              <a:rPr lang="en-US" kern="0" dirty="0"/>
              <a:t> (HCV RNA &lt; </a:t>
            </a:r>
            <a:r>
              <a:rPr lang="en-US" kern="0" dirty="0" smtClean="0"/>
              <a:t>15 </a:t>
            </a:r>
            <a:r>
              <a:rPr lang="en-US" kern="0" dirty="0"/>
              <a:t>IU/ml</a:t>
            </a:r>
            <a:r>
              <a:rPr lang="en-US" kern="0" dirty="0" smtClean="0"/>
              <a:t>)</a:t>
            </a:r>
          </a:p>
          <a:p>
            <a:pPr lvl="1"/>
            <a:r>
              <a:rPr lang="en-US" kern="0" dirty="0" err="1" smtClean="0"/>
              <a:t>Virologic</a:t>
            </a:r>
            <a:r>
              <a:rPr lang="en-US" kern="0" dirty="0" smtClean="0"/>
              <a:t> failures and relapses</a:t>
            </a:r>
          </a:p>
          <a:p>
            <a:pPr lvl="1"/>
            <a:r>
              <a:rPr lang="en-US" kern="0" dirty="0" smtClean="0"/>
              <a:t>SVR</a:t>
            </a:r>
            <a:r>
              <a:rPr lang="en-US" kern="0" baseline="-25000" dirty="0" smtClean="0"/>
              <a:t>12</a:t>
            </a:r>
            <a:r>
              <a:rPr lang="en-US" kern="0" dirty="0" smtClean="0"/>
              <a:t> in patients with baseline HCV RNA &lt; 6 000 000 IU/mL</a:t>
            </a:r>
            <a:endParaRPr lang="en-US" kern="0" dirty="0"/>
          </a:p>
        </p:txBody>
      </p:sp>
      <p:sp>
        <p:nvSpPr>
          <p:cNvPr id="45" name="Espace réservé du contenu 1"/>
          <p:cNvSpPr txBox="1">
            <a:spLocks/>
          </p:cNvSpPr>
          <p:nvPr/>
        </p:nvSpPr>
        <p:spPr bwMode="auto">
          <a:xfrm>
            <a:off x="539552" y="3645024"/>
            <a:ext cx="8351838" cy="98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kern="0" dirty="0"/>
              <a:t>Treatment regimens</a:t>
            </a:r>
          </a:p>
          <a:p>
            <a:pPr lvl="1"/>
            <a:r>
              <a:rPr lang="en-US" kern="0" dirty="0"/>
              <a:t>Co-formulated </a:t>
            </a:r>
            <a:r>
              <a:rPr lang="en-US" kern="0" dirty="0" err="1"/>
              <a:t>ombitasvir</a:t>
            </a:r>
            <a:r>
              <a:rPr lang="en-US" kern="0" dirty="0"/>
              <a:t> (OBV)/</a:t>
            </a:r>
            <a:r>
              <a:rPr lang="en-US" kern="0" dirty="0" err="1"/>
              <a:t>paritaprevir</a:t>
            </a:r>
            <a:r>
              <a:rPr lang="en-US" kern="0" dirty="0"/>
              <a:t> (PTV)/</a:t>
            </a:r>
            <a:r>
              <a:rPr lang="en-US" kern="0" dirty="0" err="1"/>
              <a:t>rironavir</a:t>
            </a:r>
            <a:r>
              <a:rPr lang="en-US" kern="0" dirty="0"/>
              <a:t> (r): 25/150/100 mg QD = 2 tablets</a:t>
            </a:r>
          </a:p>
          <a:p>
            <a:pPr lvl="1"/>
            <a:r>
              <a:rPr lang="en-US" kern="0" dirty="0" err="1" smtClean="0"/>
              <a:t>Dasabuvir</a:t>
            </a:r>
            <a:r>
              <a:rPr lang="en-US" kern="0" dirty="0" smtClean="0"/>
              <a:t> (DSV) : 250 mg bid</a:t>
            </a:r>
            <a:endParaRPr lang="en-US" kern="0" dirty="0"/>
          </a:p>
        </p:txBody>
      </p:sp>
      <p:sp>
        <p:nvSpPr>
          <p:cNvPr id="46" name="AutoShape 162"/>
          <p:cNvSpPr>
            <a:spLocks noChangeArrowheads="1"/>
          </p:cNvSpPr>
          <p:nvPr/>
        </p:nvSpPr>
        <p:spPr bwMode="auto">
          <a:xfrm>
            <a:off x="0" y="6570663"/>
            <a:ext cx="7200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GARNET</a:t>
            </a:r>
            <a:endParaRPr lang="en-US" sz="1200" b="1" i="1" dirty="0">
              <a:solidFill>
                <a:srgbClr val="333399"/>
              </a:solidFill>
              <a:latin typeface="Cambria" pitchFamily="18" charset="0"/>
              <a:ea typeface="ＭＳ Ｐゴシック" pitchFamily="34" charset="-128"/>
            </a:endParaRPr>
          </a:p>
        </p:txBody>
      </p:sp>
      <p:sp>
        <p:nvSpPr>
          <p:cNvPr id="34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pPr lvl="0" eaLnBrk="1" hangingPunct="1"/>
            <a:r>
              <a:rPr lang="en-US" sz="2800" kern="1200" dirty="0" smtClean="0">
                <a:ea typeface="ＭＳ Ｐゴシック" pitchFamily="34" charset="-128"/>
                <a:cs typeface="Arial" charset="0"/>
              </a:rPr>
              <a:t>GARNET Study</a:t>
            </a:r>
            <a:r>
              <a:rPr lang="en-US" sz="2800" kern="1200" dirty="0">
                <a:ea typeface="ＭＳ Ｐゴシック" pitchFamily="34" charset="-128"/>
                <a:cs typeface="Arial" charset="0"/>
              </a:rPr>
              <a:t>: OBV/PTV/r + </a:t>
            </a:r>
            <a:r>
              <a:rPr lang="en-US" sz="2800" kern="1200" dirty="0" smtClean="0">
                <a:ea typeface="ＭＳ Ｐゴシック" pitchFamily="34" charset="-128"/>
                <a:cs typeface="Arial" charset="0"/>
              </a:rPr>
              <a:t>DSV 8 weeks in </a:t>
            </a:r>
            <a:r>
              <a:rPr lang="en-US" sz="2800" kern="1200" dirty="0">
                <a:ea typeface="ＭＳ Ｐゴシック" pitchFamily="34" charset="-128"/>
                <a:cs typeface="Arial" charset="0"/>
              </a:rPr>
              <a:t>genotype </a:t>
            </a:r>
            <a:r>
              <a:rPr lang="en-US" sz="2800" kern="1200" dirty="0" smtClean="0">
                <a:ea typeface="ＭＳ Ｐゴシック" pitchFamily="34" charset="-128"/>
                <a:cs typeface="Arial" charset="0"/>
              </a:rPr>
              <a:t>1b</a:t>
            </a:r>
            <a:endParaRPr lang="en-US" sz="2800" kern="1200" dirty="0">
              <a:ea typeface="ＭＳ Ｐゴシック" pitchFamily="34" charset="-128"/>
              <a:cs typeface="Arial" charset="0"/>
            </a:endParaRPr>
          </a:p>
        </p:txBody>
      </p:sp>
      <p:sp>
        <p:nvSpPr>
          <p:cNvPr id="47" name="ZoneTexte 69"/>
          <p:cNvSpPr txBox="1">
            <a:spLocks noChangeArrowheads="1"/>
          </p:cNvSpPr>
          <p:nvPr/>
        </p:nvSpPr>
        <p:spPr bwMode="auto">
          <a:xfrm>
            <a:off x="1907704" y="6581775"/>
            <a:ext cx="72362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Welzel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TM. Lancet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Gastroenterol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.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2017; 2:494-500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25" name="Line 63"/>
          <p:cNvSpPr>
            <a:spLocks noChangeShapeType="1"/>
          </p:cNvSpPr>
          <p:nvPr/>
        </p:nvSpPr>
        <p:spPr bwMode="auto">
          <a:xfrm>
            <a:off x="6588224" y="2734181"/>
            <a:ext cx="129630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7917559" y="2564904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en-US" sz="1600" b="1" baseline="-25000">
                <a:solidFill>
                  <a:srgbClr val="333399"/>
                </a:solidFill>
                <a:latin typeface="Calibri" pitchFamily="34" charset="0"/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06846222"/>
              </p:ext>
            </p:extLst>
          </p:nvPr>
        </p:nvGraphicFramePr>
        <p:xfrm>
          <a:off x="827584" y="1556792"/>
          <a:ext cx="7920880" cy="4416180"/>
        </p:xfrm>
        <a:graphic>
          <a:graphicData uri="http://schemas.openxmlformats.org/drawingml/2006/table">
            <a:tbl>
              <a:tblPr/>
              <a:tblGrid>
                <a:gridCol w="30243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965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35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 8W , 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=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1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53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1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57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1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White, 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96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1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BMI, kg/m</a:t>
                      </a:r>
                      <a:r>
                        <a:rPr kumimoji="0" lang="en-GB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25.3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54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log</a:t>
                      </a:r>
                      <a:r>
                        <a:rPr kumimoji="0" lang="en-GB" sz="1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median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 6 000 000 IU/mL, 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93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1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 stage : F0-F2 / F3,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91 / 9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9294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RASs at baseline,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NS5A only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NS5B only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NS5A + NS5B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NS3A (± NS5A)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524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n/N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ITT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mITT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-GF *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mITT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-VF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162/166 (98%)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160/163 (98%)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160/162 (99%)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23528" y="1268760"/>
            <a:ext cx="864096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characteristics and outcome</a:t>
            </a:r>
            <a:endParaRPr lang="en-GB" sz="2400" b="1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79686" y="6021288"/>
            <a:ext cx="7680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* Exclusion of 3 patients </a:t>
            </a:r>
            <a:r>
              <a:rPr lang="fr-FR" sz="1400" dirty="0" err="1" smtClean="0"/>
              <a:t>with</a:t>
            </a:r>
            <a:r>
              <a:rPr lang="fr-FR" sz="1400" dirty="0" smtClean="0"/>
              <a:t> non-1b </a:t>
            </a:r>
            <a:r>
              <a:rPr lang="fr-FR" sz="1400" dirty="0" err="1" smtClean="0"/>
              <a:t>genotype</a:t>
            </a:r>
            <a:r>
              <a:rPr lang="fr-FR" sz="1400" dirty="0" smtClean="0"/>
              <a:t> : 1 </a:t>
            </a:r>
            <a:r>
              <a:rPr lang="fr-FR" sz="1400" dirty="0" err="1" smtClean="0"/>
              <a:t>genotype</a:t>
            </a:r>
            <a:r>
              <a:rPr lang="fr-FR" sz="1400" dirty="0" smtClean="0"/>
              <a:t> 1a, 1 </a:t>
            </a:r>
            <a:r>
              <a:rPr lang="fr-FR" sz="1400" dirty="0" err="1" smtClean="0"/>
              <a:t>genotype</a:t>
            </a:r>
            <a:r>
              <a:rPr lang="fr-FR" sz="1400" dirty="0" smtClean="0"/>
              <a:t> 1d, 1 </a:t>
            </a:r>
            <a:r>
              <a:rPr lang="fr-FR" sz="1400" dirty="0" err="1" smtClean="0"/>
              <a:t>genotype</a:t>
            </a:r>
            <a:r>
              <a:rPr lang="fr-FR" sz="1400" dirty="0" smtClean="0"/>
              <a:t> 6</a:t>
            </a:r>
          </a:p>
          <a:p>
            <a:r>
              <a:rPr lang="fr-FR" sz="1400" dirty="0" smtClean="0"/>
              <a:t>** Exclusion of non-</a:t>
            </a:r>
            <a:r>
              <a:rPr lang="fr-FR" sz="1400" dirty="0" err="1" smtClean="0"/>
              <a:t>virologic</a:t>
            </a:r>
            <a:r>
              <a:rPr lang="fr-FR" sz="1400" dirty="0" smtClean="0"/>
              <a:t> </a:t>
            </a:r>
            <a:r>
              <a:rPr lang="fr-FR" sz="1400" dirty="0" err="1" smtClean="0"/>
              <a:t>failures</a:t>
            </a:r>
            <a:r>
              <a:rPr lang="fr-FR" sz="1400" dirty="0" smtClean="0"/>
              <a:t> (1 </a:t>
            </a:r>
            <a:r>
              <a:rPr lang="fr-FR" sz="1400" dirty="0" err="1" smtClean="0"/>
              <a:t>early</a:t>
            </a:r>
            <a:r>
              <a:rPr lang="fr-FR" sz="1400" dirty="0" smtClean="0"/>
              <a:t> discontinuation for non-</a:t>
            </a:r>
            <a:r>
              <a:rPr lang="fr-FR" sz="1400" dirty="0" err="1" smtClean="0"/>
              <a:t>compliance</a:t>
            </a:r>
            <a:r>
              <a:rPr lang="fr-FR" sz="1400" dirty="0" smtClean="0"/>
              <a:t>)</a:t>
            </a:r>
            <a:endParaRPr lang="fr-FR" sz="1400" dirty="0"/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570663"/>
            <a:ext cx="7200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GARNET</a:t>
            </a:r>
            <a:endParaRPr lang="en-US" sz="1200" b="1" i="1" dirty="0">
              <a:solidFill>
                <a:srgbClr val="333399"/>
              </a:solidFill>
              <a:latin typeface="Cambria" pitchFamily="18" charset="0"/>
              <a:ea typeface="ＭＳ Ｐゴシック" pitchFamily="34" charset="-128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pPr lvl="0" eaLnBrk="1" hangingPunct="1"/>
            <a:r>
              <a:rPr lang="en-US" sz="2800" kern="1200" dirty="0" smtClean="0">
                <a:ea typeface="ＭＳ Ｐゴシック" pitchFamily="34" charset="-128"/>
                <a:cs typeface="Arial" charset="0"/>
              </a:rPr>
              <a:t>GARNET Study</a:t>
            </a:r>
            <a:r>
              <a:rPr lang="en-US" sz="2800" kern="1200" dirty="0">
                <a:ea typeface="ＭＳ Ｐゴシック" pitchFamily="34" charset="-128"/>
                <a:cs typeface="Arial" charset="0"/>
              </a:rPr>
              <a:t>: OBV/PTV/r + </a:t>
            </a:r>
            <a:r>
              <a:rPr lang="en-US" sz="2800" kern="1200" dirty="0" smtClean="0">
                <a:ea typeface="ＭＳ Ｐゴシック" pitchFamily="34" charset="-128"/>
                <a:cs typeface="Arial" charset="0"/>
              </a:rPr>
              <a:t>DSV 8 weeks in </a:t>
            </a:r>
            <a:r>
              <a:rPr lang="en-US" sz="2800" kern="1200" dirty="0">
                <a:ea typeface="ＭＳ Ｐゴシック" pitchFamily="34" charset="-128"/>
                <a:cs typeface="Arial" charset="0"/>
              </a:rPr>
              <a:t>genotype </a:t>
            </a:r>
            <a:r>
              <a:rPr lang="en-US" sz="2800" kern="1200" dirty="0" smtClean="0">
                <a:ea typeface="ＭＳ Ｐゴシック" pitchFamily="34" charset="-128"/>
                <a:cs typeface="Arial" charset="0"/>
              </a:rPr>
              <a:t>1b</a:t>
            </a:r>
            <a:endParaRPr lang="en-US" sz="2800" kern="1200" dirty="0">
              <a:ea typeface="ＭＳ Ｐゴシック" pitchFamily="34" charset="-128"/>
              <a:cs typeface="Arial" charset="0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1907704" y="6581775"/>
            <a:ext cx="72362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Welzel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TM. Lancet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Gastroenterol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.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2017; 2:494-500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2222044" y="1157843"/>
            <a:ext cx="49879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SRV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 rates by 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subgroups, </a:t>
            </a:r>
            <a:r>
              <a:rPr lang="en-GB" sz="2400" b="1" dirty="0" err="1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mITT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-GT, %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9" name="ZoneTexte 15"/>
          <p:cNvSpPr txBox="1">
            <a:spLocks noChangeArrowheads="1"/>
          </p:cNvSpPr>
          <p:nvPr/>
        </p:nvSpPr>
        <p:spPr bwMode="auto">
          <a:xfrm>
            <a:off x="1242282" y="5157192"/>
            <a:ext cx="8814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 smtClean="0"/>
              <a:t>Female</a:t>
            </a:r>
            <a:endParaRPr lang="en-US" altLang="fr-FR" sz="1800" b="1" dirty="0"/>
          </a:p>
        </p:txBody>
      </p:sp>
      <p:sp>
        <p:nvSpPr>
          <p:cNvPr id="11" name="Rectangle 68"/>
          <p:cNvSpPr>
            <a:spLocks noChangeArrowheads="1"/>
          </p:cNvSpPr>
          <p:nvPr/>
        </p:nvSpPr>
        <p:spPr bwMode="auto">
          <a:xfrm>
            <a:off x="1619672" y="1844824"/>
            <a:ext cx="2339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 smtClean="0"/>
              <a:t>98</a:t>
            </a:r>
            <a:endParaRPr lang="en-US" altLang="fr-FR" sz="1800" b="1" dirty="0"/>
          </a:p>
        </p:txBody>
      </p:sp>
      <p:sp>
        <p:nvSpPr>
          <p:cNvPr id="12" name="Rectangle 69"/>
          <p:cNvSpPr>
            <a:spLocks noChangeArrowheads="1"/>
          </p:cNvSpPr>
          <p:nvPr/>
        </p:nvSpPr>
        <p:spPr bwMode="auto">
          <a:xfrm>
            <a:off x="553779" y="5035675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400" b="1">
                <a:solidFill>
                  <a:srgbClr val="000066"/>
                </a:solidFill>
                <a:latin typeface="+mn-lt"/>
              </a:rPr>
              <a:t>0</a:t>
            </a:r>
            <a:endParaRPr lang="en-US" altLang="fr-FR" sz="1800" b="1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3" name="Rectangle 70"/>
          <p:cNvSpPr>
            <a:spLocks noChangeArrowheads="1"/>
          </p:cNvSpPr>
          <p:nvPr/>
        </p:nvSpPr>
        <p:spPr bwMode="auto">
          <a:xfrm>
            <a:off x="472817" y="4437137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400" b="1">
                <a:solidFill>
                  <a:srgbClr val="000066"/>
                </a:solidFill>
                <a:latin typeface="+mn-lt"/>
              </a:rPr>
              <a:t>20</a:t>
            </a:r>
            <a:endParaRPr lang="en-US" altLang="fr-FR" sz="1800" b="1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4" name="Rectangle 71"/>
          <p:cNvSpPr>
            <a:spLocks noChangeArrowheads="1"/>
          </p:cNvSpPr>
          <p:nvPr/>
        </p:nvSpPr>
        <p:spPr bwMode="auto">
          <a:xfrm>
            <a:off x="472817" y="3840228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400" b="1">
                <a:solidFill>
                  <a:srgbClr val="000066"/>
                </a:solidFill>
                <a:latin typeface="+mn-lt"/>
              </a:rPr>
              <a:t>40</a:t>
            </a:r>
            <a:endParaRPr lang="en-US" altLang="fr-FR" sz="1800" b="1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" name="Rectangle 72"/>
          <p:cNvSpPr>
            <a:spLocks noChangeArrowheads="1"/>
          </p:cNvSpPr>
          <p:nvPr/>
        </p:nvSpPr>
        <p:spPr bwMode="auto">
          <a:xfrm>
            <a:off x="472817" y="3240065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400" b="1">
                <a:solidFill>
                  <a:srgbClr val="000066"/>
                </a:solidFill>
                <a:latin typeface="+mn-lt"/>
              </a:rPr>
              <a:t>60</a:t>
            </a:r>
            <a:endParaRPr lang="en-US" altLang="fr-FR" sz="1800" b="1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6" name="Rectangle 73"/>
          <p:cNvSpPr>
            <a:spLocks noChangeArrowheads="1"/>
          </p:cNvSpPr>
          <p:nvPr/>
        </p:nvSpPr>
        <p:spPr bwMode="auto">
          <a:xfrm>
            <a:off x="472817" y="2643154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400" b="1">
                <a:solidFill>
                  <a:srgbClr val="000066"/>
                </a:solidFill>
                <a:latin typeface="+mn-lt"/>
              </a:rPr>
              <a:t>80</a:t>
            </a:r>
            <a:endParaRPr lang="en-US" altLang="fr-FR" sz="1800" b="1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7" name="Rectangle 74"/>
          <p:cNvSpPr>
            <a:spLocks noChangeArrowheads="1"/>
          </p:cNvSpPr>
          <p:nvPr/>
        </p:nvSpPr>
        <p:spPr bwMode="auto">
          <a:xfrm>
            <a:off x="395536" y="2036206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400" b="1">
                <a:solidFill>
                  <a:srgbClr val="000066"/>
                </a:solidFill>
                <a:latin typeface="+mn-lt"/>
              </a:rPr>
              <a:t>100</a:t>
            </a:r>
            <a:endParaRPr lang="en-US" altLang="fr-FR" sz="1800" b="1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9" name="ZoneTexte 15"/>
          <p:cNvSpPr txBox="1">
            <a:spLocks noChangeArrowheads="1"/>
          </p:cNvSpPr>
          <p:nvPr/>
        </p:nvSpPr>
        <p:spPr bwMode="auto">
          <a:xfrm>
            <a:off x="3021047" y="5517232"/>
            <a:ext cx="18325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 smtClean="0"/>
              <a:t>HCV RNA </a:t>
            </a:r>
          </a:p>
          <a:p>
            <a:pPr algn="ctr" eaLnBrk="1" hangingPunct="1">
              <a:buClrTx/>
              <a:buFontTx/>
              <a:buNone/>
            </a:pPr>
            <a:r>
              <a:rPr lang="en-US" altLang="fr-FR" sz="1800" b="1" dirty="0" smtClean="0"/>
              <a:t>&lt; 6 million IU/mL</a:t>
            </a:r>
            <a:endParaRPr lang="en-US" altLang="fr-FR" sz="1800" b="1" dirty="0"/>
          </a:p>
        </p:txBody>
      </p:sp>
      <p:sp>
        <p:nvSpPr>
          <p:cNvPr id="31" name="Line 8"/>
          <p:cNvSpPr>
            <a:spLocks noChangeShapeType="1"/>
          </p:cNvSpPr>
          <p:nvPr/>
        </p:nvSpPr>
        <p:spPr bwMode="auto">
          <a:xfrm>
            <a:off x="824652" y="2157198"/>
            <a:ext cx="0" cy="2978537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+mn-lt"/>
            </a:endParaRPr>
          </a:p>
        </p:txBody>
      </p:sp>
      <p:sp>
        <p:nvSpPr>
          <p:cNvPr id="32" name="Line 9"/>
          <p:cNvSpPr>
            <a:spLocks noChangeShapeType="1"/>
          </p:cNvSpPr>
          <p:nvPr/>
        </p:nvSpPr>
        <p:spPr bwMode="auto">
          <a:xfrm>
            <a:off x="729509" y="5135735"/>
            <a:ext cx="95142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+mn-lt"/>
            </a:endParaRPr>
          </a:p>
        </p:txBody>
      </p:sp>
      <p:sp>
        <p:nvSpPr>
          <p:cNvPr id="34" name="Line 11"/>
          <p:cNvSpPr>
            <a:spLocks noChangeShapeType="1"/>
          </p:cNvSpPr>
          <p:nvPr/>
        </p:nvSpPr>
        <p:spPr bwMode="auto">
          <a:xfrm>
            <a:off x="729509" y="4541801"/>
            <a:ext cx="95142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+mn-lt"/>
            </a:endParaRPr>
          </a:p>
        </p:txBody>
      </p:sp>
      <p:sp>
        <p:nvSpPr>
          <p:cNvPr id="36" name="Line 13"/>
          <p:cNvSpPr>
            <a:spLocks noChangeShapeType="1"/>
          </p:cNvSpPr>
          <p:nvPr/>
        </p:nvSpPr>
        <p:spPr bwMode="auto">
          <a:xfrm>
            <a:off x="729509" y="3947866"/>
            <a:ext cx="95142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+mn-lt"/>
            </a:endParaRPr>
          </a:p>
        </p:txBody>
      </p:sp>
      <p:sp>
        <p:nvSpPr>
          <p:cNvPr id="38" name="Line 15"/>
          <p:cNvSpPr>
            <a:spLocks noChangeShapeType="1"/>
          </p:cNvSpPr>
          <p:nvPr/>
        </p:nvSpPr>
        <p:spPr bwMode="auto">
          <a:xfrm>
            <a:off x="729509" y="3345068"/>
            <a:ext cx="95142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+mn-lt"/>
            </a:endParaRPr>
          </a:p>
        </p:txBody>
      </p:sp>
      <p:sp>
        <p:nvSpPr>
          <p:cNvPr id="40" name="Line 17"/>
          <p:cNvSpPr>
            <a:spLocks noChangeShapeType="1"/>
          </p:cNvSpPr>
          <p:nvPr/>
        </p:nvSpPr>
        <p:spPr bwMode="auto">
          <a:xfrm>
            <a:off x="729509" y="2751134"/>
            <a:ext cx="95142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+mn-lt"/>
            </a:endParaRPr>
          </a:p>
        </p:txBody>
      </p:sp>
      <p:sp>
        <p:nvSpPr>
          <p:cNvPr id="42" name="Line 19"/>
          <p:cNvSpPr>
            <a:spLocks noChangeShapeType="1"/>
          </p:cNvSpPr>
          <p:nvPr/>
        </p:nvSpPr>
        <p:spPr bwMode="auto">
          <a:xfrm>
            <a:off x="729509" y="2157198"/>
            <a:ext cx="95142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+mn-lt"/>
            </a:endParaRPr>
          </a:p>
        </p:txBody>
      </p:sp>
      <p:sp>
        <p:nvSpPr>
          <p:cNvPr id="44" name="Line 21"/>
          <p:cNvSpPr>
            <a:spLocks noChangeShapeType="1"/>
          </p:cNvSpPr>
          <p:nvPr/>
        </p:nvSpPr>
        <p:spPr bwMode="auto">
          <a:xfrm flipV="1">
            <a:off x="824652" y="5135735"/>
            <a:ext cx="0" cy="53188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+mn-lt"/>
            </a:endParaRPr>
          </a:p>
        </p:txBody>
      </p:sp>
      <p:sp>
        <p:nvSpPr>
          <p:cNvPr id="57" name="Rectangle 61"/>
          <p:cNvSpPr>
            <a:spLocks noChangeArrowheads="1"/>
          </p:cNvSpPr>
          <p:nvPr/>
        </p:nvSpPr>
        <p:spPr bwMode="auto">
          <a:xfrm>
            <a:off x="3203928" y="2183735"/>
            <a:ext cx="720000" cy="2952000"/>
          </a:xfrm>
          <a:prstGeom prst="rect">
            <a:avLst/>
          </a:prstGeom>
          <a:solidFill>
            <a:srgbClr val="990099"/>
          </a:solidFill>
          <a:ln>
            <a:noFill/>
          </a:ln>
          <a:extLst/>
        </p:spPr>
        <p:txBody>
          <a:bodyPr/>
          <a:lstStyle/>
          <a:p>
            <a:pPr algn="ctr"/>
            <a:endParaRPr lang="en-US" altLang="fr-FR" sz="2000">
              <a:latin typeface="+mn-lt"/>
            </a:endParaRPr>
          </a:p>
        </p:txBody>
      </p:sp>
      <p:sp>
        <p:nvSpPr>
          <p:cNvPr id="58" name="Rectangle 61"/>
          <p:cNvSpPr>
            <a:spLocks noChangeArrowheads="1"/>
          </p:cNvSpPr>
          <p:nvPr/>
        </p:nvSpPr>
        <p:spPr bwMode="auto">
          <a:xfrm>
            <a:off x="2123728" y="2180547"/>
            <a:ext cx="720000" cy="2952000"/>
          </a:xfrm>
          <a:prstGeom prst="rect">
            <a:avLst/>
          </a:prstGeom>
          <a:solidFill>
            <a:srgbClr val="CC6600"/>
          </a:solidFill>
          <a:ln>
            <a:noFill/>
          </a:ln>
          <a:extLst/>
        </p:spPr>
        <p:txBody>
          <a:bodyPr/>
          <a:lstStyle/>
          <a:p>
            <a:pPr algn="ctr"/>
            <a:endParaRPr lang="en-US" altLang="fr-FR" sz="2000">
              <a:latin typeface="+mn-lt"/>
            </a:endParaRPr>
          </a:p>
        </p:txBody>
      </p:sp>
      <p:sp>
        <p:nvSpPr>
          <p:cNvPr id="18" name="ZoneTexte 13"/>
          <p:cNvSpPr txBox="1">
            <a:spLocks noChangeArrowheads="1"/>
          </p:cNvSpPr>
          <p:nvPr/>
        </p:nvSpPr>
        <p:spPr bwMode="auto">
          <a:xfrm>
            <a:off x="2267744" y="4746630"/>
            <a:ext cx="41289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600" b="1" dirty="0" smtClean="0">
                <a:solidFill>
                  <a:srgbClr val="FFFFFF"/>
                </a:solidFill>
                <a:latin typeface="+mn-lt"/>
              </a:rPr>
              <a:t>70</a:t>
            </a:r>
            <a:endParaRPr lang="en-US" altLang="fr-FR" sz="16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11560" y="1700227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%</a:t>
            </a:r>
          </a:p>
        </p:txBody>
      </p:sp>
      <p:sp>
        <p:nvSpPr>
          <p:cNvPr id="35" name="Rectangle 61"/>
          <p:cNvSpPr>
            <a:spLocks noChangeArrowheads="1"/>
          </p:cNvSpPr>
          <p:nvPr/>
        </p:nvSpPr>
        <p:spPr bwMode="auto">
          <a:xfrm>
            <a:off x="6876336" y="2183735"/>
            <a:ext cx="720000" cy="2952000"/>
          </a:xfrm>
          <a:prstGeom prst="rect">
            <a:avLst/>
          </a:prstGeom>
          <a:solidFill>
            <a:srgbClr val="990099"/>
          </a:solidFill>
          <a:ln>
            <a:noFill/>
          </a:ln>
          <a:extLst/>
        </p:spPr>
        <p:txBody>
          <a:bodyPr/>
          <a:lstStyle/>
          <a:p>
            <a:pPr algn="ctr"/>
            <a:endParaRPr lang="en-US" altLang="fr-FR" sz="2000">
              <a:latin typeface="+mn-lt"/>
            </a:endParaRPr>
          </a:p>
        </p:txBody>
      </p:sp>
      <p:sp>
        <p:nvSpPr>
          <p:cNvPr id="39" name="Rectangle 61"/>
          <p:cNvSpPr>
            <a:spLocks noChangeArrowheads="1"/>
          </p:cNvSpPr>
          <p:nvPr/>
        </p:nvSpPr>
        <p:spPr bwMode="auto">
          <a:xfrm>
            <a:off x="7668424" y="2543735"/>
            <a:ext cx="720000" cy="2592000"/>
          </a:xfrm>
          <a:prstGeom prst="rect">
            <a:avLst/>
          </a:prstGeom>
          <a:solidFill>
            <a:srgbClr val="CC6600"/>
          </a:solidFill>
          <a:ln>
            <a:noFill/>
          </a:ln>
          <a:extLst/>
        </p:spPr>
        <p:txBody>
          <a:bodyPr/>
          <a:lstStyle/>
          <a:p>
            <a:pPr algn="ctr"/>
            <a:endParaRPr lang="en-US" altLang="fr-FR" sz="2000">
              <a:latin typeface="+mn-lt"/>
            </a:endParaRPr>
          </a:p>
        </p:txBody>
      </p:sp>
      <p:sp>
        <p:nvSpPr>
          <p:cNvPr id="47" name="Rectangle 61"/>
          <p:cNvSpPr>
            <a:spLocks noChangeArrowheads="1"/>
          </p:cNvSpPr>
          <p:nvPr/>
        </p:nvSpPr>
        <p:spPr bwMode="auto">
          <a:xfrm>
            <a:off x="5004128" y="2255735"/>
            <a:ext cx="720000" cy="2880000"/>
          </a:xfrm>
          <a:prstGeom prst="rect">
            <a:avLst/>
          </a:prstGeom>
          <a:solidFill>
            <a:srgbClr val="990099"/>
          </a:solidFill>
          <a:ln>
            <a:noFill/>
          </a:ln>
          <a:extLst/>
        </p:spPr>
        <p:txBody>
          <a:bodyPr/>
          <a:lstStyle/>
          <a:p>
            <a:pPr algn="ctr"/>
            <a:endParaRPr lang="en-US" altLang="fr-FR" sz="2000">
              <a:latin typeface="+mn-lt"/>
            </a:endParaRPr>
          </a:p>
        </p:txBody>
      </p:sp>
      <p:sp>
        <p:nvSpPr>
          <p:cNvPr id="48" name="Rectangle 61"/>
          <p:cNvSpPr>
            <a:spLocks noChangeArrowheads="1"/>
          </p:cNvSpPr>
          <p:nvPr/>
        </p:nvSpPr>
        <p:spPr bwMode="auto">
          <a:xfrm>
            <a:off x="5796216" y="2183735"/>
            <a:ext cx="720000" cy="2952000"/>
          </a:xfrm>
          <a:prstGeom prst="rect">
            <a:avLst/>
          </a:prstGeom>
          <a:solidFill>
            <a:srgbClr val="CC6600"/>
          </a:solidFill>
          <a:ln>
            <a:noFill/>
          </a:ln>
          <a:extLst/>
        </p:spPr>
        <p:txBody>
          <a:bodyPr/>
          <a:lstStyle/>
          <a:p>
            <a:pPr algn="ctr"/>
            <a:endParaRPr lang="en-US" altLang="fr-FR" sz="2000">
              <a:latin typeface="+mn-lt"/>
            </a:endParaRPr>
          </a:p>
        </p:txBody>
      </p:sp>
      <p:sp>
        <p:nvSpPr>
          <p:cNvPr id="50" name="Rectangle 61"/>
          <p:cNvSpPr>
            <a:spLocks noChangeArrowheads="1"/>
          </p:cNvSpPr>
          <p:nvPr/>
        </p:nvSpPr>
        <p:spPr bwMode="auto">
          <a:xfrm>
            <a:off x="1331720" y="2219735"/>
            <a:ext cx="720000" cy="2916000"/>
          </a:xfrm>
          <a:prstGeom prst="rect">
            <a:avLst/>
          </a:prstGeom>
          <a:solidFill>
            <a:srgbClr val="990099"/>
          </a:solidFill>
          <a:ln>
            <a:noFill/>
          </a:ln>
          <a:extLst/>
        </p:spPr>
        <p:txBody>
          <a:bodyPr/>
          <a:lstStyle/>
          <a:p>
            <a:pPr algn="ctr"/>
            <a:endParaRPr lang="en-US" altLang="fr-FR" sz="2000">
              <a:latin typeface="+mn-lt"/>
            </a:endParaRPr>
          </a:p>
        </p:txBody>
      </p:sp>
      <p:sp>
        <p:nvSpPr>
          <p:cNvPr id="51" name="Rectangle 61"/>
          <p:cNvSpPr>
            <a:spLocks noChangeArrowheads="1"/>
          </p:cNvSpPr>
          <p:nvPr/>
        </p:nvSpPr>
        <p:spPr bwMode="auto">
          <a:xfrm>
            <a:off x="3996016" y="2399735"/>
            <a:ext cx="720000" cy="2736000"/>
          </a:xfrm>
          <a:prstGeom prst="rect">
            <a:avLst/>
          </a:prstGeom>
          <a:solidFill>
            <a:srgbClr val="CC6600"/>
          </a:solidFill>
          <a:ln>
            <a:noFill/>
          </a:ln>
          <a:extLst/>
        </p:spPr>
        <p:txBody>
          <a:bodyPr/>
          <a:lstStyle/>
          <a:p>
            <a:pPr algn="ctr"/>
            <a:endParaRPr lang="en-US" altLang="fr-FR" sz="2000">
              <a:latin typeface="+mn-lt"/>
            </a:endParaRPr>
          </a:p>
        </p:txBody>
      </p:sp>
      <p:sp>
        <p:nvSpPr>
          <p:cNvPr id="52" name="Rectangle 68"/>
          <p:cNvSpPr>
            <a:spLocks noChangeArrowheads="1"/>
          </p:cNvSpPr>
          <p:nvPr/>
        </p:nvSpPr>
        <p:spPr bwMode="auto">
          <a:xfrm>
            <a:off x="2411760" y="1855857"/>
            <a:ext cx="2339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 smtClean="0"/>
              <a:t>99</a:t>
            </a:r>
            <a:endParaRPr lang="en-US" altLang="fr-FR" sz="1800" b="1" dirty="0"/>
          </a:p>
        </p:txBody>
      </p:sp>
      <p:sp>
        <p:nvSpPr>
          <p:cNvPr id="53" name="Rectangle 68"/>
          <p:cNvSpPr>
            <a:spLocks noChangeArrowheads="1"/>
          </p:cNvSpPr>
          <p:nvPr/>
        </p:nvSpPr>
        <p:spPr bwMode="auto">
          <a:xfrm>
            <a:off x="3491880" y="1855857"/>
            <a:ext cx="2339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 smtClean="0"/>
              <a:t>99</a:t>
            </a:r>
            <a:endParaRPr lang="en-US" altLang="fr-FR" sz="1800" b="1" dirty="0"/>
          </a:p>
        </p:txBody>
      </p:sp>
      <p:sp>
        <p:nvSpPr>
          <p:cNvPr id="54" name="Rectangle 68"/>
          <p:cNvSpPr>
            <a:spLocks noChangeArrowheads="1"/>
          </p:cNvSpPr>
          <p:nvPr/>
        </p:nvSpPr>
        <p:spPr bwMode="auto">
          <a:xfrm>
            <a:off x="4211960" y="2071881"/>
            <a:ext cx="2339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 smtClean="0"/>
              <a:t>92</a:t>
            </a:r>
            <a:endParaRPr lang="en-US" altLang="fr-FR" sz="1800" b="1" dirty="0"/>
          </a:p>
        </p:txBody>
      </p:sp>
      <p:sp>
        <p:nvSpPr>
          <p:cNvPr id="59" name="ZoneTexte 15"/>
          <p:cNvSpPr txBox="1">
            <a:spLocks noChangeArrowheads="1"/>
          </p:cNvSpPr>
          <p:nvPr/>
        </p:nvSpPr>
        <p:spPr bwMode="auto">
          <a:xfrm>
            <a:off x="2123728" y="5157192"/>
            <a:ext cx="6732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 smtClean="0"/>
              <a:t>Male</a:t>
            </a:r>
            <a:endParaRPr lang="en-US" altLang="fr-FR" sz="1800" b="1" dirty="0"/>
          </a:p>
        </p:txBody>
      </p:sp>
      <p:sp>
        <p:nvSpPr>
          <p:cNvPr id="60" name="ZoneTexte 15"/>
          <p:cNvSpPr txBox="1">
            <a:spLocks noChangeArrowheads="1"/>
          </p:cNvSpPr>
          <p:nvPr/>
        </p:nvSpPr>
        <p:spPr bwMode="auto">
          <a:xfrm>
            <a:off x="3275856" y="5157192"/>
            <a:ext cx="5128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 smtClean="0"/>
              <a:t>Yes</a:t>
            </a:r>
            <a:endParaRPr lang="en-US" altLang="fr-FR" sz="1800" b="1" dirty="0"/>
          </a:p>
        </p:txBody>
      </p:sp>
      <p:sp>
        <p:nvSpPr>
          <p:cNvPr id="62" name="ZoneTexte 15"/>
          <p:cNvSpPr txBox="1">
            <a:spLocks noChangeArrowheads="1"/>
          </p:cNvSpPr>
          <p:nvPr/>
        </p:nvSpPr>
        <p:spPr bwMode="auto">
          <a:xfrm>
            <a:off x="6895115" y="5157192"/>
            <a:ext cx="7012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 smtClean="0"/>
              <a:t>F0-F2</a:t>
            </a:r>
            <a:endParaRPr lang="en-US" altLang="fr-FR" sz="1800" b="1" dirty="0"/>
          </a:p>
        </p:txBody>
      </p:sp>
      <p:sp>
        <p:nvSpPr>
          <p:cNvPr id="63" name="ZoneTexte 15"/>
          <p:cNvSpPr txBox="1">
            <a:spLocks noChangeArrowheads="1"/>
          </p:cNvSpPr>
          <p:nvPr/>
        </p:nvSpPr>
        <p:spPr bwMode="auto">
          <a:xfrm>
            <a:off x="7812360" y="5157192"/>
            <a:ext cx="4076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 smtClean="0"/>
              <a:t>F3</a:t>
            </a:r>
            <a:endParaRPr lang="en-US" altLang="fr-FR" sz="1800" b="1" dirty="0"/>
          </a:p>
        </p:txBody>
      </p:sp>
      <p:sp>
        <p:nvSpPr>
          <p:cNvPr id="64" name="ZoneTexte 13"/>
          <p:cNvSpPr txBox="1">
            <a:spLocks noChangeArrowheads="1"/>
          </p:cNvSpPr>
          <p:nvPr/>
        </p:nvSpPr>
        <p:spPr bwMode="auto">
          <a:xfrm>
            <a:off x="1475656" y="4746630"/>
            <a:ext cx="41289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600" b="1" dirty="0" smtClean="0">
                <a:solidFill>
                  <a:srgbClr val="FFFFFF"/>
                </a:solidFill>
                <a:latin typeface="+mn-lt"/>
              </a:rPr>
              <a:t>93</a:t>
            </a:r>
            <a:endParaRPr lang="en-US" altLang="fr-FR" sz="16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5" name="ZoneTexte 13"/>
          <p:cNvSpPr txBox="1">
            <a:spLocks noChangeArrowheads="1"/>
          </p:cNvSpPr>
          <p:nvPr/>
        </p:nvSpPr>
        <p:spPr bwMode="auto">
          <a:xfrm>
            <a:off x="3324913" y="4746630"/>
            <a:ext cx="52700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600" b="1" dirty="0" smtClean="0">
                <a:solidFill>
                  <a:srgbClr val="FFFFFF"/>
                </a:solidFill>
                <a:latin typeface="+mn-lt"/>
              </a:rPr>
              <a:t>151</a:t>
            </a:r>
            <a:endParaRPr lang="en-US" altLang="fr-FR" sz="16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6" name="ZoneTexte 13"/>
          <p:cNvSpPr txBox="1">
            <a:spLocks noChangeArrowheads="1"/>
          </p:cNvSpPr>
          <p:nvPr/>
        </p:nvSpPr>
        <p:spPr bwMode="auto">
          <a:xfrm>
            <a:off x="4159107" y="4746630"/>
            <a:ext cx="41289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600" b="1" dirty="0" smtClean="0">
                <a:solidFill>
                  <a:srgbClr val="FFFFFF"/>
                </a:solidFill>
                <a:latin typeface="+mn-lt"/>
              </a:rPr>
              <a:t>12</a:t>
            </a:r>
            <a:endParaRPr lang="en-US" altLang="fr-FR" sz="16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7" name="ZoneTexte 15"/>
          <p:cNvSpPr txBox="1">
            <a:spLocks noChangeArrowheads="1"/>
          </p:cNvSpPr>
          <p:nvPr/>
        </p:nvSpPr>
        <p:spPr bwMode="auto">
          <a:xfrm>
            <a:off x="5364088" y="5517232"/>
            <a:ext cx="7071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 smtClean="0"/>
              <a:t>IL28B</a:t>
            </a:r>
            <a:endParaRPr lang="en-US" altLang="fr-FR" sz="1800" b="1" dirty="0"/>
          </a:p>
        </p:txBody>
      </p:sp>
      <p:sp>
        <p:nvSpPr>
          <p:cNvPr id="68" name="ZoneTexte 15"/>
          <p:cNvSpPr txBox="1">
            <a:spLocks noChangeArrowheads="1"/>
          </p:cNvSpPr>
          <p:nvPr/>
        </p:nvSpPr>
        <p:spPr bwMode="auto">
          <a:xfrm>
            <a:off x="4932040" y="5157192"/>
            <a:ext cx="8997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 smtClean="0"/>
              <a:t>Non-CC</a:t>
            </a:r>
            <a:endParaRPr lang="en-US" altLang="fr-FR" sz="1800" b="1" dirty="0"/>
          </a:p>
        </p:txBody>
      </p:sp>
      <p:sp>
        <p:nvSpPr>
          <p:cNvPr id="69" name="ZoneTexte 15"/>
          <p:cNvSpPr txBox="1">
            <a:spLocks noChangeArrowheads="1"/>
          </p:cNvSpPr>
          <p:nvPr/>
        </p:nvSpPr>
        <p:spPr bwMode="auto">
          <a:xfrm>
            <a:off x="5940152" y="5157192"/>
            <a:ext cx="4290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 smtClean="0"/>
              <a:t>CC</a:t>
            </a:r>
            <a:endParaRPr lang="en-US" altLang="fr-FR" sz="1800" b="1" dirty="0"/>
          </a:p>
        </p:txBody>
      </p:sp>
      <p:sp>
        <p:nvSpPr>
          <p:cNvPr id="70" name="ZoneTexte 13"/>
          <p:cNvSpPr txBox="1">
            <a:spLocks noChangeArrowheads="1"/>
          </p:cNvSpPr>
          <p:nvPr/>
        </p:nvSpPr>
        <p:spPr bwMode="auto">
          <a:xfrm>
            <a:off x="5136434" y="4746630"/>
            <a:ext cx="51568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600" b="1" dirty="0" smtClean="0">
                <a:solidFill>
                  <a:srgbClr val="FFFFFF"/>
                </a:solidFill>
                <a:latin typeface="+mn-lt"/>
              </a:rPr>
              <a:t>112</a:t>
            </a:r>
            <a:endParaRPr lang="en-US" altLang="fr-FR" sz="16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1" name="ZoneTexte 13"/>
          <p:cNvSpPr txBox="1">
            <a:spLocks noChangeArrowheads="1"/>
          </p:cNvSpPr>
          <p:nvPr/>
        </p:nvSpPr>
        <p:spPr bwMode="auto">
          <a:xfrm>
            <a:off x="6012160" y="4746630"/>
            <a:ext cx="41289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600" b="1" dirty="0" smtClean="0">
                <a:solidFill>
                  <a:srgbClr val="FFFFFF"/>
                </a:solidFill>
                <a:latin typeface="+mn-lt"/>
              </a:rPr>
              <a:t>51</a:t>
            </a:r>
            <a:endParaRPr lang="en-US" altLang="fr-FR" sz="16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2" name="Rectangle 68"/>
          <p:cNvSpPr>
            <a:spLocks noChangeArrowheads="1"/>
          </p:cNvSpPr>
          <p:nvPr/>
        </p:nvSpPr>
        <p:spPr bwMode="auto">
          <a:xfrm>
            <a:off x="5346124" y="1927865"/>
            <a:ext cx="2339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 smtClean="0"/>
              <a:t>97</a:t>
            </a:r>
            <a:endParaRPr lang="en-US" altLang="fr-FR" sz="1800" b="1" dirty="0"/>
          </a:p>
        </p:txBody>
      </p:sp>
      <p:sp>
        <p:nvSpPr>
          <p:cNvPr id="73" name="Rectangle 68"/>
          <p:cNvSpPr>
            <a:spLocks noChangeArrowheads="1"/>
          </p:cNvSpPr>
          <p:nvPr/>
        </p:nvSpPr>
        <p:spPr bwMode="auto">
          <a:xfrm>
            <a:off x="6084168" y="1855857"/>
            <a:ext cx="2339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 smtClean="0"/>
              <a:t>99</a:t>
            </a:r>
            <a:endParaRPr lang="en-US" altLang="fr-FR" sz="1800" b="1" dirty="0"/>
          </a:p>
        </p:txBody>
      </p:sp>
      <p:sp>
        <p:nvSpPr>
          <p:cNvPr id="74" name="Rectangle 68"/>
          <p:cNvSpPr>
            <a:spLocks noChangeArrowheads="1"/>
          </p:cNvSpPr>
          <p:nvPr/>
        </p:nvSpPr>
        <p:spPr bwMode="auto">
          <a:xfrm>
            <a:off x="7146324" y="1855857"/>
            <a:ext cx="2339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 smtClean="0"/>
              <a:t>99</a:t>
            </a:r>
            <a:endParaRPr lang="en-US" altLang="fr-FR" sz="1800" b="1" dirty="0"/>
          </a:p>
        </p:txBody>
      </p:sp>
      <p:sp>
        <p:nvSpPr>
          <p:cNvPr id="75" name="Rectangle 68"/>
          <p:cNvSpPr>
            <a:spLocks noChangeArrowheads="1"/>
          </p:cNvSpPr>
          <p:nvPr/>
        </p:nvSpPr>
        <p:spPr bwMode="auto">
          <a:xfrm>
            <a:off x="7938412" y="2215897"/>
            <a:ext cx="2339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 smtClean="0"/>
              <a:t>87</a:t>
            </a:r>
          </a:p>
        </p:txBody>
      </p:sp>
      <p:sp>
        <p:nvSpPr>
          <p:cNvPr id="43" name="Line 20"/>
          <p:cNvSpPr>
            <a:spLocks noChangeShapeType="1"/>
          </p:cNvSpPr>
          <p:nvPr/>
        </p:nvSpPr>
        <p:spPr bwMode="auto">
          <a:xfrm>
            <a:off x="824653" y="5135735"/>
            <a:ext cx="8100000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+mn-lt"/>
            </a:endParaRPr>
          </a:p>
        </p:txBody>
      </p:sp>
      <p:sp>
        <p:nvSpPr>
          <p:cNvPr id="76" name="ZoneTexte 13"/>
          <p:cNvSpPr txBox="1">
            <a:spLocks noChangeArrowheads="1"/>
          </p:cNvSpPr>
          <p:nvPr/>
        </p:nvSpPr>
        <p:spPr bwMode="auto">
          <a:xfrm>
            <a:off x="7014612" y="4746630"/>
            <a:ext cx="52700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600" b="1" dirty="0" smtClean="0">
                <a:solidFill>
                  <a:srgbClr val="FFFFFF"/>
                </a:solidFill>
                <a:latin typeface="+mn-lt"/>
              </a:rPr>
              <a:t>148</a:t>
            </a:r>
            <a:endParaRPr lang="en-US" altLang="fr-FR" sz="16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7" name="ZoneTexte 13"/>
          <p:cNvSpPr txBox="1">
            <a:spLocks noChangeArrowheads="1"/>
          </p:cNvSpPr>
          <p:nvPr/>
        </p:nvSpPr>
        <p:spPr bwMode="auto">
          <a:xfrm>
            <a:off x="7863757" y="4746630"/>
            <a:ext cx="41289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600" b="1" dirty="0" smtClean="0">
                <a:solidFill>
                  <a:srgbClr val="FFFFFF"/>
                </a:solidFill>
                <a:latin typeface="+mn-lt"/>
              </a:rPr>
              <a:t>15</a:t>
            </a:r>
            <a:endParaRPr lang="en-US" altLang="fr-FR" sz="16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71600" y="472514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n</a:t>
            </a:r>
            <a:endParaRPr lang="fr-FR" dirty="0"/>
          </a:p>
        </p:txBody>
      </p:sp>
      <p:sp>
        <p:nvSpPr>
          <p:cNvPr id="78" name="ZoneTexte 15"/>
          <p:cNvSpPr txBox="1">
            <a:spLocks noChangeArrowheads="1"/>
          </p:cNvSpPr>
          <p:nvPr/>
        </p:nvSpPr>
        <p:spPr bwMode="auto">
          <a:xfrm>
            <a:off x="4111192" y="5157192"/>
            <a:ext cx="4608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 smtClean="0"/>
              <a:t>No</a:t>
            </a:r>
            <a:endParaRPr lang="en-US" altLang="fr-FR" sz="1800" b="1" dirty="0"/>
          </a:p>
        </p:txBody>
      </p:sp>
      <p:cxnSp>
        <p:nvCxnSpPr>
          <p:cNvPr id="10" name="Connecteur droit 9"/>
          <p:cNvCxnSpPr/>
          <p:nvPr/>
        </p:nvCxnSpPr>
        <p:spPr>
          <a:xfrm>
            <a:off x="3203848" y="5517232"/>
            <a:ext cx="1512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5004048" y="5517232"/>
            <a:ext cx="1512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AutoShape 162"/>
          <p:cNvSpPr>
            <a:spLocks noChangeArrowheads="1"/>
          </p:cNvSpPr>
          <p:nvPr/>
        </p:nvSpPr>
        <p:spPr bwMode="auto">
          <a:xfrm>
            <a:off x="0" y="6570663"/>
            <a:ext cx="7200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GARNET</a:t>
            </a:r>
            <a:endParaRPr lang="en-US" sz="1200" b="1" i="1" dirty="0">
              <a:solidFill>
                <a:srgbClr val="333399"/>
              </a:solidFill>
              <a:latin typeface="Cambria" pitchFamily="18" charset="0"/>
              <a:ea typeface="ＭＳ Ｐゴシック" pitchFamily="34" charset="-128"/>
            </a:endParaRPr>
          </a:p>
        </p:txBody>
      </p:sp>
      <p:sp>
        <p:nvSpPr>
          <p:cNvPr id="61" name="Titre 1"/>
          <p:cNvSpPr txBox="1">
            <a:spLocks/>
          </p:cNvSpPr>
          <p:nvPr/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sz="2800" kern="1200" smtClean="0">
                <a:ea typeface="ＭＳ Ｐゴシック" pitchFamily="34" charset="-128"/>
                <a:cs typeface="Arial" charset="0"/>
              </a:rPr>
              <a:t>GARNET Study: OBV/PTV/r + DSV 8 weeks in genotype 1b</a:t>
            </a:r>
            <a:endParaRPr lang="en-US" sz="2800" kern="1200" dirty="0">
              <a:ea typeface="ＭＳ Ｐゴシック" pitchFamily="34" charset="-128"/>
              <a:cs typeface="Arial" charset="0"/>
            </a:endParaRPr>
          </a:p>
        </p:txBody>
      </p:sp>
      <p:sp>
        <p:nvSpPr>
          <p:cNvPr id="81" name="ZoneTexte 69"/>
          <p:cNvSpPr txBox="1">
            <a:spLocks noChangeArrowheads="1"/>
          </p:cNvSpPr>
          <p:nvPr/>
        </p:nvSpPr>
        <p:spPr bwMode="auto">
          <a:xfrm>
            <a:off x="1907704" y="6581775"/>
            <a:ext cx="72362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Welzel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TM. Lancet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Gastroenterol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.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2017; 2:494-500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477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>
          <a:xfrm>
            <a:off x="323528" y="1196876"/>
            <a:ext cx="8640960" cy="719956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dirty="0" err="1" smtClean="0">
                <a:ea typeface="ＭＳ Ｐゴシック" pitchFamily="34" charset="-128"/>
              </a:rPr>
              <a:t>Virologic</a:t>
            </a:r>
            <a:r>
              <a:rPr lang="en-US" dirty="0" smtClean="0">
                <a:ea typeface="ＭＳ Ｐゴシック" pitchFamily="34" charset="-128"/>
              </a:rPr>
              <a:t> failures, n = 2 (exclusion of a 3</a:t>
            </a:r>
            <a:r>
              <a:rPr lang="en-US" baseline="30000" dirty="0" smtClean="0">
                <a:ea typeface="ＭＳ Ｐゴシック" pitchFamily="34" charset="-128"/>
              </a:rPr>
              <a:t>rd</a:t>
            </a:r>
            <a:r>
              <a:rPr lang="en-US" dirty="0" smtClean="0">
                <a:ea typeface="ＭＳ Ｐゴシック" pitchFamily="34" charset="-128"/>
              </a:rPr>
              <a:t> failure in a patient with genotype 6)</a:t>
            </a:r>
            <a:endParaRPr lang="en-US" dirty="0">
              <a:ea typeface="ＭＳ Ｐゴシック" pitchFamily="34" charset="-128"/>
            </a:endParaRPr>
          </a:p>
        </p:txBody>
      </p:sp>
      <p:graphicFrame>
        <p:nvGraphicFramePr>
          <p:cNvPr id="6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975098"/>
              </p:ext>
            </p:extLst>
          </p:nvPr>
        </p:nvGraphicFramePr>
        <p:xfrm>
          <a:off x="323528" y="2132856"/>
          <a:ext cx="8321040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3042"/>
                <a:gridCol w="2773999"/>
                <a:gridCol w="2773999"/>
              </a:tblGrid>
              <a:tr h="25841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Characteristics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63500" sx="102000" sy="102000" algn="ctr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Patient 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63500" sx="102000" sy="102000" algn="ctr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Patient B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</a:tr>
              <a:tr h="2349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Time of failure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6E7E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Post-treatment W4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rgbClr val="E6E7E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Post-treatment W12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rgbClr val="E6E7E9"/>
                    </a:solidFill>
                  </a:tcPr>
                </a:tc>
              </a:tr>
              <a:tr h="2349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Age / gender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40 / Male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56 / Female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noFill/>
                  </a:tcPr>
                </a:tc>
              </a:tr>
              <a:tr h="2349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Race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White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White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noFill/>
                  </a:tcPr>
                </a:tc>
              </a:tr>
              <a:tr h="2349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BMI, kg/m</a:t>
                      </a:r>
                      <a:r>
                        <a:rPr lang="en-US" sz="1400" baseline="30000" dirty="0" smtClean="0">
                          <a:effectLst/>
                          <a:latin typeface="+mn-lt"/>
                        </a:rPr>
                        <a:t>2</a:t>
                      </a:r>
                      <a:endParaRPr lang="en-US" sz="1400" baseline="30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rgbClr val="E6E7E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30.2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rgbClr val="E6E7E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26.9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rgbClr val="E6E7E9"/>
                    </a:solidFill>
                  </a:tcPr>
                </a:tc>
              </a:tr>
              <a:tr h="2349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Fibrosis</a:t>
                      </a:r>
                      <a:r>
                        <a:rPr lang="en-US" sz="1400" baseline="0" dirty="0" smtClean="0">
                          <a:effectLst/>
                          <a:latin typeface="+mn-lt"/>
                        </a:rPr>
                        <a:t> stage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F3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F3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noFill/>
                  </a:tcPr>
                </a:tc>
              </a:tr>
              <a:tr h="2349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IL28B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rgbClr val="E6E7E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CT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rgbClr val="E6E7E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CT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rgbClr val="E6E7E9"/>
                    </a:solidFill>
                  </a:tcPr>
                </a:tc>
              </a:tr>
              <a:tr h="2349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Baseline</a:t>
                      </a:r>
                      <a:r>
                        <a:rPr lang="en-US" sz="1400" baseline="0" dirty="0" smtClean="0">
                          <a:effectLst/>
                          <a:latin typeface="+mn-lt"/>
                        </a:rPr>
                        <a:t> HCV RNA</a:t>
                      </a:r>
                      <a:r>
                        <a:rPr lang="en-US" sz="1400" dirty="0" smtClean="0">
                          <a:effectLst/>
                          <a:latin typeface="+mn-lt"/>
                        </a:rPr>
                        <a:t> (IU/mL</a:t>
                      </a:r>
                      <a:r>
                        <a:rPr lang="en-US" sz="1400" dirty="0">
                          <a:effectLst/>
                          <a:latin typeface="+mn-lt"/>
                        </a:rPr>
                        <a:t>)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&gt; 6 million</a:t>
                      </a:r>
                      <a:r>
                        <a:rPr lang="en-US" sz="1400" baseline="0" dirty="0" smtClean="0">
                          <a:effectLst/>
                          <a:latin typeface="+mn-lt"/>
                        </a:rPr>
                        <a:t> (</a:t>
                      </a:r>
                      <a:r>
                        <a:rPr lang="en-US" sz="1400" dirty="0" smtClean="0">
                          <a:effectLst/>
                          <a:latin typeface="+mn-lt"/>
                        </a:rPr>
                        <a:t>7,162,669)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&lt; 6 million</a:t>
                      </a:r>
                      <a:r>
                        <a:rPr lang="en-US" sz="1400" baseline="0" dirty="0" smtClean="0">
                          <a:effectLst/>
                          <a:latin typeface="+mn-lt"/>
                        </a:rPr>
                        <a:t> (</a:t>
                      </a:r>
                      <a:r>
                        <a:rPr lang="en-US" sz="1400" dirty="0" smtClean="0">
                          <a:effectLst/>
                          <a:latin typeface="+mn-lt"/>
                        </a:rPr>
                        <a:t>1,243,706)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noFill/>
                  </a:tcPr>
                </a:tc>
              </a:tr>
              <a:tr h="2349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Adherence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rgbClr val="E6E7E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99%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rgbClr val="E6E7E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100%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rgbClr val="E6E7E9"/>
                    </a:solidFill>
                  </a:tcPr>
                </a:tc>
              </a:tr>
              <a:tr h="23492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Resistance-associated substitutions at baseline / at failure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2286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rgbClr val="E6E7E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rgbClr val="E6E7E9"/>
                    </a:solidFill>
                  </a:tcPr>
                </a:tc>
              </a:tr>
              <a:tr h="234920">
                <a:tc>
                  <a:txBody>
                    <a:bodyPr/>
                    <a:lstStyle/>
                    <a:p>
                      <a:pPr marL="0" marR="0" indent="4635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NS3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rgbClr val="E6E7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None / None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rgbClr val="E6E7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None / None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rgbClr val="E6E7E9"/>
                    </a:solidFill>
                  </a:tcPr>
                </a:tc>
              </a:tr>
              <a:tr h="234920">
                <a:tc>
                  <a:txBody>
                    <a:bodyPr/>
                    <a:lstStyle/>
                    <a:p>
                      <a:pPr marL="0" marR="0" indent="4635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NS5A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effectLst/>
                          <a:latin typeface="+mn-lt"/>
                        </a:rPr>
                        <a:t>L31M</a:t>
                      </a:r>
                      <a:r>
                        <a:rPr lang="en-US" sz="1400" b="0" baseline="0" dirty="0" smtClean="0">
                          <a:effectLst/>
                          <a:latin typeface="+mn-lt"/>
                        </a:rPr>
                        <a:t> / L31M</a:t>
                      </a:r>
                      <a:r>
                        <a:rPr lang="en-US" sz="1400" b="0" dirty="0" smtClean="0">
                          <a:effectLst/>
                          <a:latin typeface="+mn-lt"/>
                        </a:rPr>
                        <a:t>, Y93C</a:t>
                      </a:r>
                      <a:endParaRPr lang="en-US" sz="14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None / None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noFill/>
                  </a:tcPr>
                </a:tc>
              </a:tr>
              <a:tr h="234920">
                <a:tc>
                  <a:txBody>
                    <a:bodyPr/>
                    <a:lstStyle/>
                    <a:p>
                      <a:pPr marL="0" marR="0" indent="4635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NS5B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rgbClr val="E6E7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effectLst/>
                          <a:latin typeface="+mn-lt"/>
                        </a:rPr>
                        <a:t>C316N, S556G</a:t>
                      </a:r>
                      <a:r>
                        <a:rPr lang="en-US" sz="1400" b="0" baseline="0" dirty="0" smtClean="0">
                          <a:effectLst/>
                          <a:latin typeface="+mn-lt"/>
                        </a:rPr>
                        <a:t> / </a:t>
                      </a:r>
                      <a:r>
                        <a:rPr lang="en-US" sz="1400" b="0" dirty="0" smtClean="0">
                          <a:effectLst/>
                          <a:latin typeface="+mn-lt"/>
                        </a:rPr>
                        <a:t>C316N, S556G</a:t>
                      </a:r>
                      <a:r>
                        <a:rPr lang="en-US" sz="1400" b="0" baseline="0" dirty="0" smtClean="0">
                          <a:effectLst/>
                          <a:latin typeface="+mn-lt"/>
                        </a:rPr>
                        <a:t> </a:t>
                      </a:r>
                      <a:endParaRPr lang="en-US" sz="14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rgbClr val="E6E7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None / None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rgbClr val="E6E7E9"/>
                    </a:solidFill>
                  </a:tcPr>
                </a:tc>
              </a:tr>
            </a:tbl>
          </a:graphicData>
        </a:graphic>
      </p:graphicFrame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7200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GARNET</a:t>
            </a:r>
            <a:endParaRPr lang="en-US" sz="1200" b="1" i="1" dirty="0">
              <a:solidFill>
                <a:srgbClr val="333399"/>
              </a:solidFill>
              <a:latin typeface="Cambria" pitchFamily="18" charset="0"/>
              <a:ea typeface="ＭＳ Ｐゴシック" pitchFamily="34" charset="-128"/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pPr lvl="0" eaLnBrk="1" hangingPunct="1"/>
            <a:r>
              <a:rPr lang="en-US" sz="2800" kern="1200" dirty="0" smtClean="0">
                <a:ea typeface="ＭＳ Ｐゴシック" pitchFamily="34" charset="-128"/>
                <a:cs typeface="Arial" charset="0"/>
              </a:rPr>
              <a:t>GARNET Study</a:t>
            </a:r>
            <a:r>
              <a:rPr lang="en-US" sz="2800" kern="1200" dirty="0">
                <a:ea typeface="ＭＳ Ｐゴシック" pitchFamily="34" charset="-128"/>
                <a:cs typeface="Arial" charset="0"/>
              </a:rPr>
              <a:t>: OBV/PTV/r + </a:t>
            </a:r>
            <a:r>
              <a:rPr lang="en-US" sz="2800" kern="1200" dirty="0" smtClean="0">
                <a:ea typeface="ＭＳ Ｐゴシック" pitchFamily="34" charset="-128"/>
                <a:cs typeface="Arial" charset="0"/>
              </a:rPr>
              <a:t>DSV 8 weeks in </a:t>
            </a:r>
            <a:r>
              <a:rPr lang="en-US" sz="2800" kern="1200" dirty="0">
                <a:ea typeface="ＭＳ Ｐゴシック" pitchFamily="34" charset="-128"/>
                <a:cs typeface="Arial" charset="0"/>
              </a:rPr>
              <a:t>genotype </a:t>
            </a:r>
            <a:r>
              <a:rPr lang="en-US" sz="2800" kern="1200" dirty="0" smtClean="0">
                <a:ea typeface="ＭＳ Ｐゴシック" pitchFamily="34" charset="-128"/>
                <a:cs typeface="Arial" charset="0"/>
              </a:rPr>
              <a:t>1b</a:t>
            </a:r>
            <a:endParaRPr lang="en-US" sz="2800" kern="1200" dirty="0">
              <a:ea typeface="ＭＳ Ｐゴシック" pitchFamily="34" charset="-128"/>
              <a:cs typeface="Arial" charset="0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1907704" y="6581775"/>
            <a:ext cx="72362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Welzel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TM. Lancet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Gastroenterol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.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2017; 2:494-500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2938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64445823"/>
              </p:ext>
            </p:extLst>
          </p:nvPr>
        </p:nvGraphicFramePr>
        <p:xfrm>
          <a:off x="323279" y="1482208"/>
          <a:ext cx="8713217" cy="3845568"/>
        </p:xfrm>
        <a:graphic>
          <a:graphicData uri="http://schemas.openxmlformats.org/drawingml/2006/table">
            <a:tbl>
              <a:tblPr/>
              <a:tblGrid>
                <a:gridCol w="57450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681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5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 8W 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N =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166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6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Any treatment-emergent adverse 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event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67%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6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leading to discontinuation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(0.6%) *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6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event, N (%)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(1%) **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503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events occurring in ≥ 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5%, 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Nasopharyngitis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Asthenia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</a:t>
                      </a:r>
                      <a:b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</a:t>
                      </a:r>
                      <a:b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  <a:b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  <a:b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  <a:b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6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Hemoglogin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 10 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g/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dL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6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≥ Grade 3 (&gt; 5 x ULN) / AST ≥ Grade 3 (&gt; 5 x ULN),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** 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 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6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bilirubin &gt;3-10 x ULN / &gt; 10 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x 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ULN, N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** / 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95536" y="1196752"/>
            <a:ext cx="864096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Treatment-emergent adverse events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23528" y="5355213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* One </a:t>
            </a:r>
            <a:r>
              <a:rPr lang="fr-FR" sz="1400" dirty="0"/>
              <a:t>24-year-old </a:t>
            </a:r>
            <a:r>
              <a:rPr lang="fr-FR" sz="1400" dirty="0" err="1"/>
              <a:t>female</a:t>
            </a:r>
            <a:r>
              <a:rPr lang="fr-FR" sz="1400" dirty="0"/>
              <a:t> </a:t>
            </a:r>
            <a:r>
              <a:rPr lang="fr-FR" sz="1400" dirty="0" smtClean="0"/>
              <a:t>patient </a:t>
            </a:r>
            <a:r>
              <a:rPr lang="fr-FR" sz="1400" dirty="0" err="1"/>
              <a:t>with</a:t>
            </a:r>
            <a:r>
              <a:rPr lang="fr-FR" sz="1400" dirty="0"/>
              <a:t> F0–F1 </a:t>
            </a:r>
            <a:r>
              <a:rPr lang="fr-FR" sz="1400" dirty="0" err="1" smtClean="0"/>
              <a:t>fibrosis</a:t>
            </a:r>
            <a:r>
              <a:rPr lang="fr-FR" sz="1400" dirty="0"/>
              <a:t> </a:t>
            </a:r>
            <a:r>
              <a:rPr lang="fr-FR" sz="1400" dirty="0" err="1" smtClean="0"/>
              <a:t>discontinued</a:t>
            </a:r>
            <a:r>
              <a:rPr lang="fr-FR" sz="1400" dirty="0" smtClean="0"/>
              <a:t> </a:t>
            </a:r>
            <a:r>
              <a:rPr lang="fr-FR" sz="1400" dirty="0" err="1"/>
              <a:t>study</a:t>
            </a:r>
            <a:r>
              <a:rPr lang="fr-FR" sz="1400" dirty="0"/>
              <a:t> </a:t>
            </a:r>
            <a:r>
              <a:rPr lang="fr-FR" sz="1400" dirty="0" err="1"/>
              <a:t>drug</a:t>
            </a:r>
            <a:r>
              <a:rPr lang="fr-FR" sz="1400" dirty="0"/>
              <a:t> on </a:t>
            </a:r>
            <a:r>
              <a:rPr lang="fr-FR" sz="1400" dirty="0" smtClean="0"/>
              <a:t>D45 </a:t>
            </a:r>
            <a:r>
              <a:rPr lang="fr-FR" sz="1400" dirty="0"/>
              <a:t>due to </a:t>
            </a:r>
            <a:r>
              <a:rPr lang="fr-FR" sz="1400" dirty="0" smtClean="0"/>
              <a:t>grade </a:t>
            </a:r>
            <a:r>
              <a:rPr lang="fr-FR" sz="1400" dirty="0"/>
              <a:t>3</a:t>
            </a:r>
          </a:p>
          <a:p>
            <a:r>
              <a:rPr lang="fr-FR" sz="1400" dirty="0" err="1"/>
              <a:t>hyperbilirubinemia</a:t>
            </a:r>
            <a:r>
              <a:rPr lang="fr-FR" sz="1400" dirty="0"/>
              <a:t> (direct and indirect) </a:t>
            </a:r>
            <a:r>
              <a:rPr lang="fr-FR" sz="1400" dirty="0" err="1"/>
              <a:t>that</a:t>
            </a:r>
            <a:r>
              <a:rPr lang="fr-FR" sz="1400" dirty="0"/>
              <a:t> </a:t>
            </a:r>
            <a:r>
              <a:rPr lang="fr-FR" sz="1400" dirty="0" err="1"/>
              <a:t>was</a:t>
            </a:r>
            <a:r>
              <a:rPr lang="fr-FR" sz="1400" dirty="0"/>
              <a:t> </a:t>
            </a:r>
            <a:r>
              <a:rPr lang="fr-FR" sz="1400" dirty="0" err="1" smtClean="0"/>
              <a:t>considered</a:t>
            </a:r>
            <a:r>
              <a:rPr lang="fr-FR" sz="1400" dirty="0"/>
              <a:t> </a:t>
            </a:r>
            <a:r>
              <a:rPr lang="fr-FR" sz="1400" dirty="0" err="1" smtClean="0"/>
              <a:t>possibly</a:t>
            </a:r>
            <a:r>
              <a:rPr lang="fr-FR" sz="1400" dirty="0" smtClean="0"/>
              <a:t> </a:t>
            </a:r>
            <a:r>
              <a:rPr lang="fr-FR" sz="1400" dirty="0" err="1"/>
              <a:t>related</a:t>
            </a:r>
            <a:r>
              <a:rPr lang="fr-FR" sz="1400" dirty="0"/>
              <a:t> to </a:t>
            </a:r>
            <a:r>
              <a:rPr lang="fr-FR" sz="1400" dirty="0" err="1"/>
              <a:t>study</a:t>
            </a:r>
            <a:r>
              <a:rPr lang="fr-FR" sz="1400" dirty="0"/>
              <a:t> </a:t>
            </a:r>
            <a:r>
              <a:rPr lang="fr-FR" sz="1400" dirty="0" err="1" smtClean="0"/>
              <a:t>drugs</a:t>
            </a:r>
            <a:r>
              <a:rPr lang="fr-FR" sz="1400" dirty="0" smtClean="0"/>
              <a:t>. A </a:t>
            </a:r>
            <a:r>
              <a:rPr lang="fr-FR" sz="1400" dirty="0"/>
              <a:t>g</a:t>
            </a:r>
            <a:r>
              <a:rPr lang="fr-FR" sz="1400" dirty="0" smtClean="0"/>
              <a:t>rade </a:t>
            </a:r>
            <a:r>
              <a:rPr lang="fr-FR" sz="1400" dirty="0"/>
              <a:t>3 ALT </a:t>
            </a:r>
            <a:endParaRPr lang="fr-FR" sz="1400" dirty="0" smtClean="0"/>
          </a:p>
          <a:p>
            <a:r>
              <a:rPr lang="fr-FR" sz="1400" dirty="0" err="1" smtClean="0"/>
              <a:t>elevation</a:t>
            </a:r>
            <a:r>
              <a:rPr lang="fr-FR" sz="1400" dirty="0" smtClean="0"/>
              <a:t> </a:t>
            </a:r>
            <a:r>
              <a:rPr lang="fr-FR" sz="1400" dirty="0" err="1"/>
              <a:t>occurred</a:t>
            </a:r>
            <a:r>
              <a:rPr lang="fr-FR" sz="1400" dirty="0"/>
              <a:t> </a:t>
            </a:r>
            <a:r>
              <a:rPr lang="fr-FR" sz="1400" dirty="0" err="1" smtClean="0"/>
              <a:t>following</a:t>
            </a:r>
            <a:r>
              <a:rPr lang="fr-FR" sz="1400" dirty="0"/>
              <a:t> </a:t>
            </a:r>
            <a:r>
              <a:rPr lang="fr-FR" sz="1400" dirty="0" err="1" smtClean="0"/>
              <a:t>hyperbilirubinemia</a:t>
            </a:r>
            <a:r>
              <a:rPr lang="fr-FR" sz="1400" dirty="0"/>
              <a:t>; </a:t>
            </a:r>
            <a:r>
              <a:rPr lang="fr-FR" sz="1400" dirty="0" err="1"/>
              <a:t>both</a:t>
            </a:r>
            <a:r>
              <a:rPr lang="fr-FR" sz="1400" dirty="0"/>
              <a:t> </a:t>
            </a:r>
            <a:r>
              <a:rPr lang="fr-FR" sz="1400" dirty="0" err="1"/>
              <a:t>returned</a:t>
            </a:r>
            <a:r>
              <a:rPr lang="fr-FR" sz="1400" dirty="0"/>
              <a:t> to </a:t>
            </a:r>
            <a:r>
              <a:rPr lang="fr-FR" sz="1400" dirty="0" smtClean="0"/>
              <a:t>normal. The patient </a:t>
            </a:r>
            <a:r>
              <a:rPr lang="fr-FR" sz="1400" dirty="0" err="1"/>
              <a:t>achieved</a:t>
            </a:r>
            <a:r>
              <a:rPr lang="fr-FR" sz="1400" dirty="0"/>
              <a:t> </a:t>
            </a:r>
            <a:r>
              <a:rPr lang="fr-FR" sz="1400" dirty="0" smtClean="0"/>
              <a:t>SVR</a:t>
            </a:r>
            <a:r>
              <a:rPr lang="fr-FR" sz="1400" baseline="-25000" dirty="0" smtClean="0"/>
              <a:t>12</a:t>
            </a:r>
            <a:endParaRPr lang="fr-FR" sz="1400" dirty="0" smtClean="0"/>
          </a:p>
          <a:p>
            <a:r>
              <a:rPr lang="fr-FR" sz="1400" dirty="0" smtClean="0"/>
              <a:t>** </a:t>
            </a:r>
            <a:r>
              <a:rPr lang="fr-FR" sz="1400" dirty="0"/>
              <a:t>syncope on </a:t>
            </a:r>
            <a:r>
              <a:rPr lang="fr-FR" sz="1400" dirty="0" smtClean="0"/>
              <a:t>D17</a:t>
            </a:r>
            <a:r>
              <a:rPr lang="fr-FR" sz="1400" dirty="0"/>
              <a:t>, </a:t>
            </a:r>
            <a:r>
              <a:rPr lang="fr-FR" sz="1400" dirty="0" err="1" smtClean="0"/>
              <a:t>gastroenteritis</a:t>
            </a:r>
            <a:r>
              <a:rPr lang="fr-FR" sz="1400" dirty="0" smtClean="0"/>
              <a:t> </a:t>
            </a:r>
            <a:r>
              <a:rPr lang="fr-FR" sz="1400" dirty="0"/>
              <a:t>on post-</a:t>
            </a:r>
            <a:r>
              <a:rPr lang="fr-FR" sz="1400" dirty="0" err="1" smtClean="0"/>
              <a:t>treatment</a:t>
            </a:r>
            <a:r>
              <a:rPr lang="fr-FR" sz="1400" dirty="0" smtClean="0"/>
              <a:t> D8</a:t>
            </a:r>
            <a:r>
              <a:rPr lang="fr-FR" sz="1400" dirty="0"/>
              <a:t>; </a:t>
            </a:r>
            <a:r>
              <a:rPr lang="fr-FR" sz="1400" dirty="0" err="1" smtClean="0"/>
              <a:t>both</a:t>
            </a:r>
            <a:r>
              <a:rPr lang="fr-FR" sz="1400" dirty="0" smtClean="0"/>
              <a:t> </a:t>
            </a:r>
            <a:r>
              <a:rPr lang="fr-FR" sz="1400" dirty="0" err="1"/>
              <a:t>were</a:t>
            </a:r>
            <a:r>
              <a:rPr lang="fr-FR" sz="1400" dirty="0"/>
              <a:t> </a:t>
            </a:r>
            <a:r>
              <a:rPr lang="fr-FR" sz="1400" dirty="0" err="1"/>
              <a:t>deemed</a:t>
            </a:r>
            <a:r>
              <a:rPr lang="fr-FR" sz="1400" dirty="0"/>
              <a:t> </a:t>
            </a:r>
            <a:r>
              <a:rPr lang="fr-FR" sz="1400" dirty="0" err="1"/>
              <a:t>unrelated</a:t>
            </a:r>
            <a:r>
              <a:rPr lang="fr-FR" sz="1400" dirty="0"/>
              <a:t> to </a:t>
            </a:r>
            <a:r>
              <a:rPr lang="fr-FR" sz="1400" dirty="0" err="1" smtClean="0"/>
              <a:t>study</a:t>
            </a:r>
            <a:r>
              <a:rPr lang="fr-FR" sz="1400" dirty="0" smtClean="0"/>
              <a:t> </a:t>
            </a:r>
            <a:r>
              <a:rPr lang="fr-FR" sz="1400" dirty="0" err="1" smtClean="0"/>
              <a:t>drugs</a:t>
            </a:r>
            <a:endParaRPr lang="fr-FR" sz="1400" dirty="0"/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570663"/>
            <a:ext cx="7200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GARNET</a:t>
            </a:r>
            <a:endParaRPr lang="en-US" sz="1200" b="1" i="1" dirty="0">
              <a:solidFill>
                <a:srgbClr val="333399"/>
              </a:solidFill>
              <a:latin typeface="Cambria" pitchFamily="18" charset="0"/>
              <a:ea typeface="ＭＳ Ｐゴシック" pitchFamily="34" charset="-128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pPr lvl="0" eaLnBrk="1" hangingPunct="1"/>
            <a:r>
              <a:rPr lang="en-US" sz="2800" kern="1200" dirty="0" smtClean="0">
                <a:ea typeface="ＭＳ Ｐゴシック" pitchFamily="34" charset="-128"/>
                <a:cs typeface="Arial" charset="0"/>
              </a:rPr>
              <a:t>GARNET Study</a:t>
            </a:r>
            <a:r>
              <a:rPr lang="en-US" sz="2800" kern="1200" dirty="0">
                <a:ea typeface="ＭＳ Ｐゴシック" pitchFamily="34" charset="-128"/>
                <a:cs typeface="Arial" charset="0"/>
              </a:rPr>
              <a:t>: OBV/PTV/r + </a:t>
            </a:r>
            <a:r>
              <a:rPr lang="en-US" sz="2800" kern="1200" dirty="0" smtClean="0">
                <a:ea typeface="ＭＳ Ｐゴシック" pitchFamily="34" charset="-128"/>
                <a:cs typeface="Arial" charset="0"/>
              </a:rPr>
              <a:t>DSV 8 weeks in </a:t>
            </a:r>
            <a:r>
              <a:rPr lang="en-US" sz="2800" kern="1200" dirty="0">
                <a:ea typeface="ＭＳ Ｐゴシック" pitchFamily="34" charset="-128"/>
                <a:cs typeface="Arial" charset="0"/>
              </a:rPr>
              <a:t>genotype </a:t>
            </a:r>
            <a:r>
              <a:rPr lang="en-US" sz="2800" kern="1200" dirty="0" smtClean="0">
                <a:ea typeface="ＭＳ Ｐゴシック" pitchFamily="34" charset="-128"/>
                <a:cs typeface="Arial" charset="0"/>
              </a:rPr>
              <a:t>1b</a:t>
            </a:r>
            <a:endParaRPr lang="en-US" sz="2800" kern="1200" dirty="0">
              <a:ea typeface="ＭＳ Ｐゴシック" pitchFamily="34" charset="-128"/>
              <a:cs typeface="Arial" charset="0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1907704" y="6581775"/>
            <a:ext cx="72362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Welzel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TM. Lancet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Gastroenterol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.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2017; 2:494-500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286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>
          <a:xfrm>
            <a:off x="101629" y="1196876"/>
            <a:ext cx="8862859" cy="518445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>
                <a:ea typeface="ＭＳ Ｐゴシック" pitchFamily="34" charset="-128"/>
              </a:rPr>
              <a:t>Summary</a:t>
            </a:r>
            <a:endParaRPr lang="en-US" sz="2800" dirty="0">
              <a:ea typeface="ＭＳ Ｐゴシック" pitchFamily="34" charset="-128"/>
            </a:endParaRPr>
          </a:p>
          <a:p>
            <a:pPr lvl="1">
              <a:spcBef>
                <a:spcPts val="0"/>
              </a:spcBef>
            </a:pPr>
            <a:r>
              <a:rPr lang="en-US" sz="2000" b="0" dirty="0"/>
              <a:t>The 3D regimen administered for 8 weeks achieved </a:t>
            </a:r>
            <a:r>
              <a:rPr lang="en-US" sz="2000" b="0" dirty="0" smtClean="0"/>
              <a:t>a 98% </a:t>
            </a:r>
            <a:r>
              <a:rPr lang="en-US" sz="2000" b="0" dirty="0"/>
              <a:t>SVR</a:t>
            </a:r>
            <a:r>
              <a:rPr lang="en-US" sz="2000" b="0" baseline="-25000" dirty="0"/>
              <a:t>12</a:t>
            </a:r>
            <a:r>
              <a:rPr lang="en-US" sz="2000" b="0" dirty="0"/>
              <a:t> in treatment-naïve </a:t>
            </a:r>
            <a:r>
              <a:rPr lang="en-US" sz="2000" b="0" dirty="0" smtClean="0"/>
              <a:t>genotype 1b patients without cirrhosis</a:t>
            </a:r>
          </a:p>
          <a:p>
            <a:pPr lvl="1">
              <a:spcBef>
                <a:spcPts val="0"/>
              </a:spcBef>
            </a:pPr>
            <a:r>
              <a:rPr lang="en-US" sz="2000" b="0" dirty="0" smtClean="0"/>
              <a:t> </a:t>
            </a:r>
            <a:r>
              <a:rPr lang="en-US" sz="2000" b="0" dirty="0"/>
              <a:t>Both </a:t>
            </a:r>
            <a:r>
              <a:rPr lang="en-US" sz="2000" b="0" dirty="0" smtClean="0"/>
              <a:t>patients </a:t>
            </a:r>
            <a:r>
              <a:rPr lang="en-US" sz="2000" b="0" dirty="0"/>
              <a:t>who experienced </a:t>
            </a:r>
            <a:r>
              <a:rPr lang="en-US" sz="2000" b="0" dirty="0" err="1" smtClean="0"/>
              <a:t>virologic</a:t>
            </a:r>
            <a:r>
              <a:rPr lang="en-US" sz="2000" b="0" dirty="0" smtClean="0"/>
              <a:t> failure </a:t>
            </a:r>
            <a:r>
              <a:rPr lang="en-US" sz="2000" b="0" dirty="0"/>
              <a:t>had F3 </a:t>
            </a:r>
            <a:r>
              <a:rPr lang="en-US" sz="2000" b="0" dirty="0" smtClean="0"/>
              <a:t>fibrosis </a:t>
            </a:r>
            <a:r>
              <a:rPr lang="en-US" sz="2000" b="0" dirty="0"/>
              <a:t>at </a:t>
            </a:r>
            <a:r>
              <a:rPr lang="en-US" sz="2000" b="0" dirty="0" smtClean="0"/>
              <a:t>baseline</a:t>
            </a:r>
          </a:p>
          <a:p>
            <a:pPr lvl="1">
              <a:spcBef>
                <a:spcPts val="0"/>
              </a:spcBef>
            </a:pPr>
            <a:r>
              <a:rPr lang="en-US" sz="2000" b="0" dirty="0" smtClean="0"/>
              <a:t>Fibrosis </a:t>
            </a:r>
            <a:r>
              <a:rPr lang="en-US" sz="2000" b="0" dirty="0"/>
              <a:t>(F3 </a:t>
            </a:r>
            <a:r>
              <a:rPr lang="en-US" sz="2000" b="0" dirty="0" err="1"/>
              <a:t>vs</a:t>
            </a:r>
            <a:r>
              <a:rPr lang="en-US" sz="2000" b="0" dirty="0"/>
              <a:t> F0–F2) was the only </a:t>
            </a:r>
            <a:r>
              <a:rPr lang="en-US" sz="2000" b="0" dirty="0" smtClean="0"/>
              <a:t>significant </a:t>
            </a:r>
            <a:r>
              <a:rPr lang="en-US" sz="2000" b="0" dirty="0"/>
              <a:t>predictor </a:t>
            </a:r>
            <a:r>
              <a:rPr lang="en-US" sz="2000" b="0" dirty="0" smtClean="0"/>
              <a:t>of SVR</a:t>
            </a:r>
            <a:r>
              <a:rPr lang="en-US" sz="2000" b="0" baseline="-25000" dirty="0" smtClean="0"/>
              <a:t>12</a:t>
            </a:r>
          </a:p>
          <a:p>
            <a:pPr lvl="1">
              <a:spcBef>
                <a:spcPts val="0"/>
              </a:spcBef>
            </a:pPr>
            <a:r>
              <a:rPr lang="en-US" sz="2000" b="0" dirty="0" smtClean="0"/>
              <a:t>Baseline HCV RNA, </a:t>
            </a:r>
            <a:r>
              <a:rPr lang="en-US" sz="2000" b="0" dirty="0"/>
              <a:t>sex, BMI, age, and former IV drug </a:t>
            </a:r>
            <a:r>
              <a:rPr lang="en-US" sz="2000" b="0" dirty="0" smtClean="0"/>
              <a:t>use were </a:t>
            </a:r>
            <a:r>
              <a:rPr lang="en-US" sz="2000" b="0" dirty="0"/>
              <a:t>not </a:t>
            </a:r>
            <a:r>
              <a:rPr lang="en-US" sz="2000" b="0" dirty="0" smtClean="0"/>
              <a:t>predictive </a:t>
            </a:r>
            <a:r>
              <a:rPr lang="en-US" sz="2000" b="0" dirty="0"/>
              <a:t>of treatment </a:t>
            </a:r>
            <a:r>
              <a:rPr lang="en-US" sz="2000" b="0" dirty="0" smtClean="0"/>
              <a:t>failure</a:t>
            </a:r>
          </a:p>
          <a:p>
            <a:pPr lvl="1">
              <a:spcBef>
                <a:spcPts val="0"/>
              </a:spcBef>
            </a:pPr>
            <a:r>
              <a:rPr lang="en-US" sz="2000" b="0" dirty="0" smtClean="0"/>
              <a:t>Presence </a:t>
            </a:r>
            <a:r>
              <a:rPr lang="en-US" sz="2000" b="0" dirty="0"/>
              <a:t>of resistance-associated polymorphisms </a:t>
            </a:r>
            <a:r>
              <a:rPr lang="en-US" sz="2000" b="0" dirty="0" smtClean="0"/>
              <a:t>at baseline </a:t>
            </a:r>
            <a:r>
              <a:rPr lang="en-US" sz="2000" b="0" dirty="0"/>
              <a:t>did not impact </a:t>
            </a:r>
            <a:r>
              <a:rPr lang="en-US" sz="2000" b="0" dirty="0" smtClean="0"/>
              <a:t>SVR</a:t>
            </a:r>
          </a:p>
          <a:p>
            <a:pPr lvl="1">
              <a:spcBef>
                <a:spcPts val="0"/>
              </a:spcBef>
            </a:pPr>
            <a:r>
              <a:rPr lang="en-US" sz="2000" b="0" dirty="0" smtClean="0"/>
              <a:t>The </a:t>
            </a:r>
            <a:r>
              <a:rPr lang="en-US" sz="2000" b="0" dirty="0"/>
              <a:t>8-week, RBV-free 3D regimen was well </a:t>
            </a:r>
            <a:r>
              <a:rPr lang="en-US" sz="2000" b="0" dirty="0" smtClean="0"/>
              <a:t>tolerated</a:t>
            </a:r>
          </a:p>
          <a:p>
            <a:pPr lvl="2">
              <a:spcBef>
                <a:spcPts val="0"/>
              </a:spcBef>
            </a:pPr>
            <a:r>
              <a:rPr lang="en-US" sz="2000" b="0" dirty="0" smtClean="0"/>
              <a:t>Most adverse events </a:t>
            </a:r>
            <a:r>
              <a:rPr lang="en-US" sz="2000" b="0" dirty="0"/>
              <a:t>were mild or moderate in </a:t>
            </a:r>
            <a:r>
              <a:rPr lang="en-US" sz="2000" b="0" dirty="0" smtClean="0"/>
              <a:t>severity</a:t>
            </a:r>
          </a:p>
          <a:p>
            <a:pPr lvl="2">
              <a:spcBef>
                <a:spcPts val="0"/>
              </a:spcBef>
            </a:pPr>
            <a:r>
              <a:rPr lang="en-US" sz="2000" b="0" dirty="0" smtClean="0"/>
              <a:t>Serious adverse events </a:t>
            </a:r>
            <a:r>
              <a:rPr lang="en-US" sz="2000" b="0" dirty="0"/>
              <a:t>and clinically </a:t>
            </a:r>
            <a:r>
              <a:rPr lang="en-US" sz="2000" b="0" dirty="0" smtClean="0"/>
              <a:t>significant laboratory abnormalities </a:t>
            </a:r>
            <a:r>
              <a:rPr lang="en-US" sz="2000" b="0" dirty="0"/>
              <a:t>were rare (&lt;1%</a:t>
            </a:r>
            <a:r>
              <a:rPr lang="en-US" sz="2000" b="0" dirty="0" smtClean="0"/>
              <a:t>)</a:t>
            </a:r>
          </a:p>
          <a:p>
            <a:pPr lvl="1">
              <a:spcBef>
                <a:spcPts val="0"/>
              </a:spcBef>
            </a:pPr>
            <a:r>
              <a:rPr lang="en-US" sz="2000" b="0" dirty="0" smtClean="0">
                <a:solidFill>
                  <a:srgbClr val="000066"/>
                </a:solidFill>
              </a:rPr>
              <a:t>The </a:t>
            </a:r>
            <a:r>
              <a:rPr lang="en-US" sz="2000" b="0" dirty="0">
                <a:solidFill>
                  <a:srgbClr val="000066"/>
                </a:solidFill>
              </a:rPr>
              <a:t>98% SVR</a:t>
            </a:r>
            <a:r>
              <a:rPr lang="en-US" sz="2000" b="0" baseline="-25000" dirty="0">
                <a:solidFill>
                  <a:srgbClr val="000066"/>
                </a:solidFill>
              </a:rPr>
              <a:t>12</a:t>
            </a:r>
            <a:r>
              <a:rPr lang="en-US" sz="2000" b="0" dirty="0">
                <a:solidFill>
                  <a:srgbClr val="000066"/>
                </a:solidFill>
              </a:rPr>
              <a:t> rate demonstrates that treatment-</a:t>
            </a:r>
            <a:r>
              <a:rPr lang="en-US" sz="2000" b="0" dirty="0" smtClean="0">
                <a:solidFill>
                  <a:srgbClr val="000066"/>
                </a:solidFill>
              </a:rPr>
              <a:t>naïve genotype 1b patients </a:t>
            </a:r>
            <a:r>
              <a:rPr lang="en-US" sz="2000" b="0" dirty="0">
                <a:solidFill>
                  <a:srgbClr val="000066"/>
                </a:solidFill>
              </a:rPr>
              <a:t>without cirrhosis can be </a:t>
            </a:r>
            <a:r>
              <a:rPr lang="en-US" sz="2000" b="0" dirty="0" smtClean="0">
                <a:solidFill>
                  <a:srgbClr val="000066"/>
                </a:solidFill>
              </a:rPr>
              <a:t>eff</a:t>
            </a:r>
            <a:r>
              <a:rPr lang="en-US" sz="2000" dirty="0" smtClean="0"/>
              <a:t>ecti</a:t>
            </a:r>
            <a:r>
              <a:rPr lang="en-US" sz="2000" b="0" dirty="0" smtClean="0">
                <a:solidFill>
                  <a:srgbClr val="000066"/>
                </a:solidFill>
              </a:rPr>
              <a:t>vely treated with </a:t>
            </a:r>
            <a:r>
              <a:rPr lang="en-US" sz="2000" b="0" dirty="0">
                <a:solidFill>
                  <a:srgbClr val="000066"/>
                </a:solidFill>
              </a:rPr>
              <a:t>3D for 8 weeks</a:t>
            </a:r>
            <a:endParaRPr lang="en-US" sz="2000" dirty="0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3" name="AutoShape 162"/>
          <p:cNvSpPr>
            <a:spLocks noChangeArrowheads="1"/>
          </p:cNvSpPr>
          <p:nvPr/>
        </p:nvSpPr>
        <p:spPr bwMode="auto">
          <a:xfrm>
            <a:off x="0" y="6570663"/>
            <a:ext cx="7200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GARNET</a:t>
            </a:r>
            <a:endParaRPr lang="en-US" sz="1200" b="1" i="1" dirty="0">
              <a:solidFill>
                <a:srgbClr val="333399"/>
              </a:solidFill>
              <a:latin typeface="Cambria" pitchFamily="18" charset="0"/>
              <a:ea typeface="ＭＳ Ｐゴシック" pitchFamily="34" charset="-128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pPr lvl="0" eaLnBrk="1" hangingPunct="1"/>
            <a:r>
              <a:rPr lang="en-US" sz="2800" kern="1200" dirty="0" smtClean="0">
                <a:ea typeface="ＭＳ Ｐゴシック" pitchFamily="34" charset="-128"/>
                <a:cs typeface="Arial" charset="0"/>
              </a:rPr>
              <a:t>GARNET Study</a:t>
            </a:r>
            <a:r>
              <a:rPr lang="en-US" sz="2800" kern="1200" dirty="0">
                <a:ea typeface="ＭＳ Ｐゴシック" pitchFamily="34" charset="-128"/>
                <a:cs typeface="Arial" charset="0"/>
              </a:rPr>
              <a:t>: OBV/PTV/r + </a:t>
            </a:r>
            <a:r>
              <a:rPr lang="en-US" sz="2800" kern="1200" dirty="0" smtClean="0">
                <a:ea typeface="ＭＳ Ｐゴシック" pitchFamily="34" charset="-128"/>
                <a:cs typeface="Arial" charset="0"/>
              </a:rPr>
              <a:t>DSV 8 weeks in </a:t>
            </a:r>
            <a:r>
              <a:rPr lang="en-US" sz="2800" kern="1200" dirty="0">
                <a:ea typeface="ＭＳ Ｐゴシック" pitchFamily="34" charset="-128"/>
                <a:cs typeface="Arial" charset="0"/>
              </a:rPr>
              <a:t>genotype </a:t>
            </a:r>
            <a:r>
              <a:rPr lang="en-US" sz="2800" kern="1200" dirty="0" smtClean="0">
                <a:ea typeface="ＭＳ Ｐゴシック" pitchFamily="34" charset="-128"/>
                <a:cs typeface="Arial" charset="0"/>
              </a:rPr>
              <a:t>1b</a:t>
            </a:r>
            <a:endParaRPr lang="en-US" sz="2800" kern="1200" dirty="0">
              <a:ea typeface="ＭＳ Ｐゴシック" pitchFamily="34" charset="-128"/>
              <a:cs typeface="Arial" charset="0"/>
            </a:endParaRP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1907704" y="6581775"/>
            <a:ext cx="72362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Welzel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TM. Lancet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Gastroenterol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.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2017; 2:494-500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CV-trials.com 2016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5865</TotalTime>
  <Words>786</Words>
  <Application>Microsoft Office PowerPoint</Application>
  <PresentationFormat>Affichage à l'écran (4:3)</PresentationFormat>
  <Paragraphs>193</Paragraphs>
  <Slides>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HCV-trials.com 2016</vt:lpstr>
      <vt:lpstr>GARNET Study: OBV/PTV/r + DSV 8 weeks in genotype 1b</vt:lpstr>
      <vt:lpstr>GARNET Study: OBV/PTV/r + DSV 8 weeks in genotype 1b</vt:lpstr>
      <vt:lpstr>Présentation PowerPoint</vt:lpstr>
      <vt:lpstr>GARNET Study: OBV/PTV/r + DSV 8 weeks in genotype 1b</vt:lpstr>
      <vt:lpstr>GARNET Study: OBV/PTV/r + DSV 8 weeks in genotype 1b</vt:lpstr>
      <vt:lpstr>GARNET Study: OBV/PTV/r + DSV 8 weeks in genotype 1b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2016</dc:title>
  <dc:subject>AEI - www.aei.fr</dc:subject>
  <dc:creator>www.hcv-trial.com</dc:creator>
  <cp:lastModifiedBy>Utilisateur</cp:lastModifiedBy>
  <cp:revision>219</cp:revision>
  <dcterms:created xsi:type="dcterms:W3CDTF">2010-10-19T10:42:50Z</dcterms:created>
  <dcterms:modified xsi:type="dcterms:W3CDTF">2017-06-20T08:25:37Z</dcterms:modified>
</cp:coreProperties>
</file>