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91" r:id="rId4"/>
    <p:sldId id="290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DDDDDD"/>
    <a:srgbClr val="006600"/>
    <a:srgbClr val="0070C0"/>
    <a:srgbClr val="00B200"/>
    <a:srgbClr val="FFC000"/>
    <a:srgbClr val="10EB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 snapToObjects="1">
      <p:cViewPr varScale="1">
        <p:scale>
          <a:sx n="99" d="100"/>
          <a:sy n="99" d="100"/>
        </p:scale>
        <p:origin x="-120" y="-9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35" name="AutoShape 162"/>
          <p:cNvSpPr>
            <a:spLocks noChangeArrowheads="1"/>
          </p:cNvSpPr>
          <p:nvPr/>
        </p:nvSpPr>
        <p:spPr bwMode="auto">
          <a:xfrm>
            <a:off x="0" y="6548004"/>
            <a:ext cx="135367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545035" y="1634436"/>
            <a:ext cx="1157282" cy="60590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squar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733800" y="3537591"/>
            <a:ext cx="990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970488" y="2718190"/>
            <a:ext cx="0" cy="120040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678447" y="2182891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90600" y="2500060"/>
            <a:ext cx="3643200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Failure to achieve SVR on 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LDV/SOF-containing regimen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(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liver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biopsy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or 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Fibrotest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&gt; 0.75 + APRI &gt; 2)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allowed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 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4869160"/>
            <a:ext cx="865187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000066"/>
                </a:solidFill>
              </a:rPr>
              <a:t>Primary endpoint : SVR</a:t>
            </a:r>
            <a:r>
              <a:rPr lang="en-GB" baseline="-25000" dirty="0" smtClean="0">
                <a:solidFill>
                  <a:srgbClr val="000066"/>
                </a:solidFill>
              </a:rPr>
              <a:t>12 </a:t>
            </a:r>
            <a:r>
              <a:rPr lang="en-GB" dirty="0" smtClean="0">
                <a:solidFill>
                  <a:srgbClr val="000066"/>
                </a:solidFill>
              </a:rPr>
              <a:t>(HCV RNA &lt; </a:t>
            </a:r>
            <a:r>
              <a:rPr lang="en-GB" dirty="0" smtClean="0"/>
              <a:t>15</a:t>
            </a:r>
            <a:r>
              <a:rPr lang="en-GB" dirty="0" smtClean="0">
                <a:solidFill>
                  <a:srgbClr val="000066"/>
                </a:solidFill>
              </a:rPr>
              <a:t> IU/</a:t>
            </a:r>
            <a:r>
              <a:rPr lang="en-GB" dirty="0" smtClean="0">
                <a:solidFill>
                  <a:srgbClr val="000066"/>
                </a:solidFill>
              </a:rPr>
              <a:t>ml) </a:t>
            </a:r>
            <a:r>
              <a:rPr lang="en-GB" dirty="0" smtClean="0"/>
              <a:t>by intention to treat, with 2-sided 95% CI, no statistical hypothesis</a:t>
            </a:r>
            <a:endParaRPr lang="en-GB" dirty="0" smtClean="0">
              <a:solidFill>
                <a:srgbClr val="000066"/>
              </a:solidFill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980888"/>
              </p:ext>
            </p:extLst>
          </p:nvPr>
        </p:nvGraphicFramePr>
        <p:xfrm>
          <a:off x="4648200" y="3232791"/>
          <a:ext cx="2286000" cy="609602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60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90/400 x 1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8232892" y="3308991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SVR</a:t>
            </a:r>
            <a:r>
              <a:rPr lang="fr-FR" sz="1600" baseline="-25000" dirty="0" smtClean="0"/>
              <a:t>12</a:t>
            </a:r>
            <a:endParaRPr lang="fr-FR" sz="1600" baseline="-25000" dirty="0"/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949909" y="3513440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3848725" y="3199037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41</a:t>
            </a:r>
            <a:endParaRPr lang="en-GB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 rot="5400000">
            <a:off x="3915569" y="2422372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" name="ZoneTexte 2"/>
          <p:cNvSpPr txBox="1"/>
          <p:nvPr/>
        </p:nvSpPr>
        <p:spPr>
          <a:xfrm>
            <a:off x="-116330" y="61854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 bwMode="auto">
          <a:xfrm>
            <a:off x="220663" y="1331913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LDV/SOF </a:t>
            </a:r>
            <a:r>
              <a:rPr lang="en-US" sz="2800" dirty="0" smtClean="0"/>
              <a:t>Failure </a:t>
            </a:r>
            <a:r>
              <a:rPr lang="en-US" sz="2800" dirty="0"/>
              <a:t>Study: LDV/SOF for retreatment of genotype 1 with prior failure to LDV/SOF</a:t>
            </a:r>
            <a:endParaRPr lang="fr-FR" sz="2800" dirty="0"/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6704436" y="6565900"/>
            <a:ext cx="24316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E. EASL 2015, Abs. O005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LDV/SOF for retreatment of genotype 1 with prior failure to LDV/SOF</a:t>
            </a:r>
            <a:endParaRPr lang="fr-FR" sz="28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897279"/>
              </p:ext>
            </p:extLst>
          </p:nvPr>
        </p:nvGraphicFramePr>
        <p:xfrm>
          <a:off x="395536" y="1860586"/>
          <a:ext cx="8351751" cy="4160702"/>
        </p:xfrm>
        <a:graphic>
          <a:graphicData uri="http://schemas.openxmlformats.org/drawingml/2006/table">
            <a:tbl>
              <a:tblPr/>
              <a:tblGrid>
                <a:gridCol w="4889051"/>
                <a:gridCol w="3462700"/>
              </a:tblGrid>
              <a:tr h="306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1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ml,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7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Prior HCV treatment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GS-9669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7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Prior HCV treatment duration 8 weeks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Presence of NS5A RAVs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30 (73%)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19/30 (63%)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Prior HCV treatment duration 12 weeks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Presence of NS5A RAVs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 (27%)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11/11 (100%)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704436" y="6565900"/>
            <a:ext cx="24316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E. EASL 2015, Abs. O005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48004"/>
            <a:ext cx="135367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87925" y="1340768"/>
            <a:ext cx="3155479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70723" y="1340768"/>
            <a:ext cx="3789884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IU/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817173" y="3035808"/>
            <a:ext cx="428400" cy="1949867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276015" y="419691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276015" y="350476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176628" y="2123641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276015" y="2814203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543049" y="430463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543049" y="361407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543049" y="222977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543049" y="292033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633538" y="2220250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839191" y="2636912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71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395536" y="18630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4830315" y="3343275"/>
            <a:ext cx="428400" cy="1642400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2946688" y="238081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80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543048" y="4982697"/>
            <a:ext cx="842144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chemeClr val="bg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7252011" y="2244725"/>
            <a:ext cx="428400" cy="2740950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2924670" y="2781300"/>
            <a:ext cx="428400" cy="2204375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4852333" y="293249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6</a:t>
            </a: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7224104" y="1844824"/>
            <a:ext cx="458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84083" y="4704409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N</a:t>
            </a:r>
            <a:endParaRPr lang="fr-FR" sz="1200" dirty="0"/>
          </a:p>
        </p:txBody>
      </p:sp>
      <p:sp>
        <p:nvSpPr>
          <p:cNvPr id="80" name="ZoneTexte 79"/>
          <p:cNvSpPr txBox="1"/>
          <p:nvPr/>
        </p:nvSpPr>
        <p:spPr>
          <a:xfrm>
            <a:off x="854081" y="470440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41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961578" y="470440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30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7331398" y="470440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1591176" y="3096768"/>
            <a:ext cx="428400" cy="1888907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Rectangle 133"/>
          <p:cNvSpPr>
            <a:spLocks noChangeArrowheads="1"/>
          </p:cNvSpPr>
          <p:nvPr/>
        </p:nvSpPr>
        <p:spPr bwMode="auto">
          <a:xfrm>
            <a:off x="2123066" y="2944368"/>
            <a:ext cx="428400" cy="2041307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3438840" y="3735320"/>
            <a:ext cx="428400" cy="1250355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133"/>
          <p:cNvSpPr>
            <a:spLocks noChangeArrowheads="1"/>
          </p:cNvSpPr>
          <p:nvPr/>
        </p:nvSpPr>
        <p:spPr bwMode="auto">
          <a:xfrm>
            <a:off x="5990570" y="2937510"/>
            <a:ext cx="428400" cy="2048165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Rectangle 133"/>
          <p:cNvSpPr>
            <a:spLocks noChangeArrowheads="1"/>
          </p:cNvSpPr>
          <p:nvPr/>
        </p:nvSpPr>
        <p:spPr bwMode="auto">
          <a:xfrm>
            <a:off x="7857339" y="2780928"/>
            <a:ext cx="428400" cy="2204747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8436861" y="4133088"/>
            <a:ext cx="428400" cy="852587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Rectangle 144"/>
          <p:cNvSpPr>
            <a:spLocks noChangeArrowheads="1"/>
          </p:cNvSpPr>
          <p:nvPr/>
        </p:nvSpPr>
        <p:spPr bwMode="auto">
          <a:xfrm>
            <a:off x="8458879" y="373532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33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Rectangle 133"/>
          <p:cNvSpPr>
            <a:spLocks noChangeArrowheads="1"/>
          </p:cNvSpPr>
          <p:nvPr/>
        </p:nvSpPr>
        <p:spPr bwMode="auto">
          <a:xfrm>
            <a:off x="6543444" y="3624263"/>
            <a:ext cx="428400" cy="1361412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144"/>
          <p:cNvSpPr>
            <a:spLocks noChangeArrowheads="1"/>
          </p:cNvSpPr>
          <p:nvPr/>
        </p:nvSpPr>
        <p:spPr bwMode="auto">
          <a:xfrm>
            <a:off x="6565462" y="322662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50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8" name="Rectangle 133"/>
          <p:cNvSpPr>
            <a:spLocks noChangeArrowheads="1"/>
          </p:cNvSpPr>
          <p:nvPr/>
        </p:nvSpPr>
        <p:spPr bwMode="auto">
          <a:xfrm>
            <a:off x="4286868" y="2244725"/>
            <a:ext cx="428400" cy="2740950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Rectangle 144"/>
          <p:cNvSpPr>
            <a:spLocks noChangeArrowheads="1"/>
          </p:cNvSpPr>
          <p:nvPr/>
        </p:nvSpPr>
        <p:spPr bwMode="auto">
          <a:xfrm>
            <a:off x="4258961" y="1844824"/>
            <a:ext cx="458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329483" y="4704409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11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39278" y="5001533"/>
            <a:ext cx="384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All</a:t>
            </a:r>
            <a:endParaRPr lang="fr-FR" sz="1400" dirty="0"/>
          </a:p>
        </p:txBody>
      </p:sp>
      <p:sp>
        <p:nvSpPr>
          <p:cNvPr id="66" name="ZoneTexte 65"/>
          <p:cNvSpPr txBox="1"/>
          <p:nvPr/>
        </p:nvSpPr>
        <p:spPr>
          <a:xfrm>
            <a:off x="1598291" y="5001533"/>
            <a:ext cx="41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No</a:t>
            </a:r>
            <a:endParaRPr lang="fr-FR" sz="1400" dirty="0"/>
          </a:p>
        </p:txBody>
      </p:sp>
      <p:sp>
        <p:nvSpPr>
          <p:cNvPr id="67" name="ZoneTexte 66"/>
          <p:cNvSpPr txBox="1"/>
          <p:nvPr/>
        </p:nvSpPr>
        <p:spPr>
          <a:xfrm>
            <a:off x="2098490" y="5001533"/>
            <a:ext cx="47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 smtClean="0"/>
              <a:t>Yes</a:t>
            </a:r>
            <a:endParaRPr lang="fr-FR" sz="1400" dirty="0"/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1621672" y="2693234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68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Rectangle 144"/>
          <p:cNvSpPr>
            <a:spLocks noChangeArrowheads="1"/>
          </p:cNvSpPr>
          <p:nvPr/>
        </p:nvSpPr>
        <p:spPr bwMode="auto">
          <a:xfrm>
            <a:off x="3460858" y="333260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46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6" name="Rectangle 144"/>
          <p:cNvSpPr>
            <a:spLocks noChangeArrowheads="1"/>
          </p:cNvSpPr>
          <p:nvPr/>
        </p:nvSpPr>
        <p:spPr bwMode="auto">
          <a:xfrm>
            <a:off x="2145084" y="2543122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74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Rectangle 144"/>
          <p:cNvSpPr>
            <a:spLocks noChangeArrowheads="1"/>
          </p:cNvSpPr>
          <p:nvPr/>
        </p:nvSpPr>
        <p:spPr bwMode="auto">
          <a:xfrm>
            <a:off x="6012588" y="2543122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69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8" name="Rectangle 144"/>
          <p:cNvSpPr>
            <a:spLocks noChangeArrowheads="1"/>
          </p:cNvSpPr>
          <p:nvPr/>
        </p:nvSpPr>
        <p:spPr bwMode="auto">
          <a:xfrm>
            <a:off x="7879357" y="238081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8</a:t>
            </a: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7236296" y="5001533"/>
            <a:ext cx="6536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Q30R</a:t>
            </a:r>
          </a:p>
          <a:p>
            <a:pPr algn="ctr"/>
            <a:r>
              <a:rPr lang="fr-FR" sz="1400" dirty="0"/>
              <a:t>o</a:t>
            </a:r>
            <a:r>
              <a:rPr lang="fr-FR" sz="1400" dirty="0" smtClean="0"/>
              <a:t>r</a:t>
            </a:r>
          </a:p>
          <a:p>
            <a:pPr algn="ctr"/>
            <a:r>
              <a:rPr lang="fr-FR" sz="1400" dirty="0" smtClean="0"/>
              <a:t>M28T</a:t>
            </a:r>
            <a:endParaRPr lang="fr-FR" sz="1400" dirty="0"/>
          </a:p>
        </p:txBody>
      </p:sp>
      <p:sp>
        <p:nvSpPr>
          <p:cNvPr id="83" name="ZoneTexte 82"/>
          <p:cNvSpPr txBox="1"/>
          <p:nvPr/>
        </p:nvSpPr>
        <p:spPr>
          <a:xfrm>
            <a:off x="7754654" y="5001533"/>
            <a:ext cx="633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L31M</a:t>
            </a:r>
            <a:endParaRPr lang="fr-FR" sz="1400" dirty="0"/>
          </a:p>
        </p:txBody>
      </p:sp>
      <p:sp>
        <p:nvSpPr>
          <p:cNvPr id="85" name="ZoneTexte 84"/>
          <p:cNvSpPr txBox="1"/>
          <p:nvPr/>
        </p:nvSpPr>
        <p:spPr>
          <a:xfrm>
            <a:off x="8244408" y="5001533"/>
            <a:ext cx="81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Y93H/N</a:t>
            </a:r>
            <a:endParaRPr lang="fr-FR" sz="1400" dirty="0"/>
          </a:p>
        </p:txBody>
      </p:sp>
      <p:sp>
        <p:nvSpPr>
          <p:cNvPr id="86" name="ZoneTexte 85"/>
          <p:cNvSpPr txBox="1"/>
          <p:nvPr/>
        </p:nvSpPr>
        <p:spPr>
          <a:xfrm>
            <a:off x="4293983" y="5001533"/>
            <a:ext cx="41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</a:t>
            </a:r>
            <a:endParaRPr lang="fr-FR" sz="1400" dirty="0"/>
          </a:p>
        </p:txBody>
      </p:sp>
      <p:sp>
        <p:nvSpPr>
          <p:cNvPr id="87" name="ZoneTexte 86"/>
          <p:cNvSpPr txBox="1"/>
          <p:nvPr/>
        </p:nvSpPr>
        <p:spPr>
          <a:xfrm>
            <a:off x="4805739" y="5001533"/>
            <a:ext cx="47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Yes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6541179" y="5001533"/>
            <a:ext cx="432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≥ 2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2911885" y="5001533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8W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1590863" y="5353471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>
                <a:latin typeface="+mn-lt"/>
              </a:rPr>
              <a:t>Cirrhosis</a:t>
            </a:r>
            <a:endParaRPr lang="fr-FR" sz="1400" b="1" dirty="0">
              <a:latin typeface="+mn-lt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6062513" y="5001533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1</a:t>
            </a:r>
            <a:endParaRPr lang="fr-FR" sz="1400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1628084" y="470440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22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2159974" y="470440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19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3481455" y="4704409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11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6027478" y="470440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16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4867223" y="470440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30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6580352" y="470440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7936726" y="470440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8516248" y="470440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3374759" y="5013176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12W</a:t>
            </a:r>
            <a:endParaRPr lang="fr-FR" sz="14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1605280" y="5373216"/>
            <a:ext cx="864070" cy="0"/>
          </a:xfrm>
          <a:prstGeom prst="line">
            <a:avLst/>
          </a:prstGeom>
          <a:ln>
            <a:solidFill>
              <a:srgbClr val="00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2654962" y="5373216"/>
            <a:ext cx="1470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latin typeface="+mn-lt"/>
              </a:rPr>
              <a:t>Prior </a:t>
            </a:r>
            <a:r>
              <a:rPr lang="fr-FR" sz="1400" b="1" dirty="0" err="1" smtClean="0">
                <a:latin typeface="+mn-lt"/>
              </a:rPr>
              <a:t>treatment</a:t>
            </a:r>
            <a:endParaRPr lang="fr-FR" sz="1400" b="1" dirty="0" smtClean="0">
              <a:latin typeface="+mn-lt"/>
            </a:endParaRPr>
          </a:p>
          <a:p>
            <a:pPr algn="ctr"/>
            <a:r>
              <a:rPr lang="fr-FR" sz="1400" b="1" dirty="0" smtClean="0">
                <a:latin typeface="+mn-lt"/>
              </a:rPr>
              <a:t>duration</a:t>
            </a:r>
            <a:endParaRPr lang="fr-FR" sz="1400" b="1" dirty="0">
              <a:latin typeface="+mn-lt"/>
            </a:endParaRPr>
          </a:p>
        </p:txBody>
      </p:sp>
      <p:cxnSp>
        <p:nvCxnSpPr>
          <p:cNvPr id="103" name="Connecteur droit 102"/>
          <p:cNvCxnSpPr/>
          <p:nvPr/>
        </p:nvCxnSpPr>
        <p:spPr>
          <a:xfrm>
            <a:off x="2958064" y="5392961"/>
            <a:ext cx="864070" cy="0"/>
          </a:xfrm>
          <a:prstGeom prst="line">
            <a:avLst/>
          </a:prstGeom>
          <a:ln>
            <a:solidFill>
              <a:srgbClr val="00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4150281" y="5373216"/>
            <a:ext cx="1172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latin typeface="+mn-lt"/>
              </a:rPr>
              <a:t>Baseline</a:t>
            </a:r>
          </a:p>
          <a:p>
            <a:pPr algn="ctr"/>
            <a:r>
              <a:rPr lang="fr-FR" sz="1400" b="1" dirty="0" smtClean="0">
                <a:latin typeface="+mn-lt"/>
              </a:rPr>
              <a:t>NS5A </a:t>
            </a:r>
            <a:r>
              <a:rPr lang="fr-FR" sz="1400" b="1" dirty="0" err="1" smtClean="0">
                <a:latin typeface="+mn-lt"/>
              </a:rPr>
              <a:t>RAVs</a:t>
            </a:r>
            <a:endParaRPr lang="fr-FR" sz="1400" b="1" dirty="0">
              <a:latin typeface="+mn-lt"/>
            </a:endParaRPr>
          </a:p>
        </p:txBody>
      </p:sp>
      <p:cxnSp>
        <p:nvCxnSpPr>
          <p:cNvPr id="105" name="Connecteur droit 104"/>
          <p:cNvCxnSpPr/>
          <p:nvPr/>
        </p:nvCxnSpPr>
        <p:spPr>
          <a:xfrm>
            <a:off x="4304721" y="5392961"/>
            <a:ext cx="864070" cy="0"/>
          </a:xfrm>
          <a:prstGeom prst="line">
            <a:avLst/>
          </a:prstGeom>
          <a:ln>
            <a:solidFill>
              <a:srgbClr val="00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33"/>
          <p:cNvSpPr>
            <a:spLocks noChangeArrowheads="1"/>
          </p:cNvSpPr>
          <p:nvPr/>
        </p:nvSpPr>
        <p:spPr bwMode="auto">
          <a:xfrm>
            <a:off x="5500990" y="2244524"/>
            <a:ext cx="428400" cy="2735907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7" name="Rectangle 144"/>
          <p:cNvSpPr>
            <a:spLocks noChangeArrowheads="1"/>
          </p:cNvSpPr>
          <p:nvPr/>
        </p:nvSpPr>
        <p:spPr bwMode="auto">
          <a:xfrm>
            <a:off x="5473083" y="1844824"/>
            <a:ext cx="458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5408255" y="4979009"/>
            <a:ext cx="613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None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5543605" y="4704409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11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5585898" y="5373216"/>
            <a:ext cx="1172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 smtClean="0">
                <a:latin typeface="+mn-lt"/>
              </a:rPr>
              <a:t>Number</a:t>
            </a:r>
            <a:r>
              <a:rPr lang="fr-FR" sz="1400" b="1" dirty="0" smtClean="0">
                <a:latin typeface="+mn-lt"/>
              </a:rPr>
              <a:t> of</a:t>
            </a:r>
          </a:p>
          <a:p>
            <a:pPr algn="ctr"/>
            <a:r>
              <a:rPr lang="fr-FR" sz="1400" b="1" dirty="0" smtClean="0">
                <a:latin typeface="+mn-lt"/>
              </a:rPr>
              <a:t>NS5A </a:t>
            </a:r>
            <a:r>
              <a:rPr lang="fr-FR" sz="1400" b="1" dirty="0" err="1" smtClean="0">
                <a:latin typeface="+mn-lt"/>
              </a:rPr>
              <a:t>RAVs</a:t>
            </a:r>
            <a:endParaRPr lang="fr-FR" sz="1400" b="1" dirty="0">
              <a:latin typeface="+mn-lt"/>
            </a:endParaRPr>
          </a:p>
        </p:txBody>
      </p:sp>
      <p:cxnSp>
        <p:nvCxnSpPr>
          <p:cNvPr id="111" name="Connecteur droit 110"/>
          <p:cNvCxnSpPr/>
          <p:nvPr/>
        </p:nvCxnSpPr>
        <p:spPr>
          <a:xfrm>
            <a:off x="5542340" y="5392961"/>
            <a:ext cx="1260066" cy="0"/>
          </a:xfrm>
          <a:prstGeom prst="line">
            <a:avLst/>
          </a:prstGeom>
          <a:ln>
            <a:solidFill>
              <a:srgbClr val="00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ZoneTexte 111"/>
          <p:cNvSpPr txBox="1"/>
          <p:nvPr/>
        </p:nvSpPr>
        <p:spPr>
          <a:xfrm>
            <a:off x="7425200" y="5785519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latin typeface="+mn-lt"/>
              </a:rPr>
              <a:t>Type of single</a:t>
            </a:r>
          </a:p>
          <a:p>
            <a:pPr algn="ctr"/>
            <a:r>
              <a:rPr lang="fr-FR" sz="1400" b="1" dirty="0" smtClean="0">
                <a:latin typeface="+mn-lt"/>
              </a:rPr>
              <a:t>NS5A </a:t>
            </a:r>
            <a:r>
              <a:rPr lang="fr-FR" sz="1400" b="1" dirty="0" err="1" smtClean="0">
                <a:latin typeface="+mn-lt"/>
              </a:rPr>
              <a:t>RAVs</a:t>
            </a:r>
            <a:endParaRPr lang="fr-FR" sz="1400" b="1" dirty="0">
              <a:latin typeface="+mn-lt"/>
            </a:endParaRPr>
          </a:p>
        </p:txBody>
      </p:sp>
      <p:cxnSp>
        <p:nvCxnSpPr>
          <p:cNvPr id="113" name="Connecteur droit 112"/>
          <p:cNvCxnSpPr/>
          <p:nvPr/>
        </p:nvCxnSpPr>
        <p:spPr>
          <a:xfrm>
            <a:off x="7360024" y="5805264"/>
            <a:ext cx="1506070" cy="0"/>
          </a:xfrm>
          <a:prstGeom prst="line">
            <a:avLst/>
          </a:prstGeom>
          <a:ln>
            <a:solidFill>
              <a:srgbClr val="00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ailure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LDV/SOF for retreatment of genotype 1 with prior failure to LDV/SOF</a:t>
            </a:r>
            <a:endParaRPr lang="fr-FR" sz="2800" dirty="0"/>
          </a:p>
        </p:txBody>
      </p:sp>
      <p:sp>
        <p:nvSpPr>
          <p:cNvPr id="93" name="ZoneTexte 69"/>
          <p:cNvSpPr txBox="1">
            <a:spLocks noChangeArrowheads="1"/>
          </p:cNvSpPr>
          <p:nvPr/>
        </p:nvSpPr>
        <p:spPr bwMode="auto">
          <a:xfrm>
            <a:off x="6704436" y="6565900"/>
            <a:ext cx="24316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E. EASL 2015, Abs. O005</a:t>
            </a:r>
          </a:p>
        </p:txBody>
      </p:sp>
      <p:sp>
        <p:nvSpPr>
          <p:cNvPr id="114" name="AutoShape 162"/>
          <p:cNvSpPr>
            <a:spLocks noChangeArrowheads="1"/>
          </p:cNvSpPr>
          <p:nvPr/>
        </p:nvSpPr>
        <p:spPr bwMode="auto">
          <a:xfrm>
            <a:off x="0" y="6548004"/>
            <a:ext cx="135367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5" name="Rectangle 135"/>
          <p:cNvSpPr>
            <a:spLocks noChangeArrowheads="1"/>
          </p:cNvSpPr>
          <p:nvPr/>
        </p:nvSpPr>
        <p:spPr bwMode="auto">
          <a:xfrm>
            <a:off x="375401" y="4869740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6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64135" y="1340768"/>
            <a:ext cx="8800353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NS5B Resistance analysis</a:t>
            </a:r>
          </a:p>
          <a:p>
            <a:pPr lvl="1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Baseline : No NS5B resistance associated (S282T) or treatment-emergent (L159F, V321A) variants were detected </a:t>
            </a:r>
          </a:p>
          <a:p>
            <a:pPr lvl="1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At virologic failure : NS5B variants detected in 4 of 12 (33%) patients</a:t>
            </a:r>
          </a:p>
          <a:p>
            <a:pPr lvl="2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S282T (N = 2)</a:t>
            </a:r>
          </a:p>
          <a:p>
            <a:pPr lvl="2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L159F (N = 1)</a:t>
            </a:r>
          </a:p>
          <a:p>
            <a:pPr lvl="2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Double-mutant S282T + L159F (N = 1)</a:t>
            </a:r>
          </a:p>
          <a:p>
            <a:pPr>
              <a:spcBef>
                <a:spcPts val="600"/>
              </a:spcBef>
            </a:pPr>
            <a:r>
              <a:rPr lang="en-US" sz="2800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kern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Serious adverse events : 3</a:t>
            </a:r>
          </a:p>
          <a:p>
            <a:pPr lvl="1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Discontinuation due to adverse event : 0</a:t>
            </a:r>
          </a:p>
          <a:p>
            <a:pPr lvl="1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Grade 3 adverse events : 3 (none related to study drug)</a:t>
            </a:r>
          </a:p>
          <a:p>
            <a:pPr lvl="1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Adverse events in ≥ 10% of patients : headache, fatigue</a:t>
            </a:r>
          </a:p>
          <a:p>
            <a:pPr lvl="1">
              <a:spcBef>
                <a:spcPts val="600"/>
              </a:spcBef>
            </a:pPr>
            <a:r>
              <a:rPr lang="en-US" sz="2000" kern="0" smtClean="0">
                <a:ea typeface="ＭＳ Ｐゴシック" pitchFamily="-1" charset="-128"/>
                <a:cs typeface="ＭＳ Ｐゴシック" pitchFamily="-1" charset="-128"/>
              </a:rPr>
              <a:t>Grade 3 laboratory abnormality : 2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ailure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LDV/SOF for retreatment of genotype 1 with prior failure to LDV/SOF</a:t>
            </a:r>
            <a:endParaRPr lang="fr-FR" sz="28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704436" y="6565900"/>
            <a:ext cx="24316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E. EASL 2015, Abs. O005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48004"/>
            <a:ext cx="135367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fr-FR" sz="2800" smtClean="0">
                <a:ea typeface="ＭＳ Ｐゴシック" pitchFamily="-1" charset="-128"/>
                <a:cs typeface="ＭＳ Ｐゴシック" pitchFamily="-1" charset="-128"/>
              </a:rPr>
              <a:t>ailure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LDV/SOF for retreatment of genotype 1 with prior failure to LDV/SOF</a:t>
            </a:r>
            <a:endParaRPr lang="fr-FR" sz="28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71% of patients who failed prior LDV/SOF-containing regimens achieved SVR</a:t>
            </a:r>
            <a:r>
              <a:rPr lang="en-US" sz="2000" baseline="-2500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 when retreated with LDV/SOF for 24 weeks</a:t>
            </a:r>
          </a:p>
          <a:p>
            <a:pPr lvl="1">
              <a:spcBef>
                <a:spcPts val="600"/>
              </a:spcBef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The presence of baseline NS5A RAV(s), which was more likely to develop with longer prior LDV/SOF treatment, was associated with virologic failure</a:t>
            </a:r>
          </a:p>
          <a:p>
            <a:pPr lvl="1">
              <a:spcBef>
                <a:spcPts val="600"/>
              </a:spcBef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Emergence of S282T was observed in 3 of 12 virologic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failures</a:t>
            </a:r>
            <a:endParaRPr lang="en-US" sz="20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704436" y="6565900"/>
            <a:ext cx="24316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Lawitz E. EASL 2015, Abs. O005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48004"/>
            <a:ext cx="135367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</TotalTime>
  <Words>623</Words>
  <Application>Microsoft Macintosh PowerPoint</Application>
  <PresentationFormat>Présentation à l'écran (4:3)</PresentationFormat>
  <Paragraphs>141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LDV/SOF Failure Study: LDV/SOF for retreatment of genotype 1 with prior failure to LDV/SOF</vt:lpstr>
      <vt:lpstr>LDV/SOF Failure Study: LDV/SOF for retreatment of genotype 1 with prior failure to LDV/SOF</vt:lpstr>
      <vt:lpstr>LDV/SOF Failure Study: LDV/SOF for retreatment of genotype 1 with prior failure to LDV/SOF</vt:lpstr>
      <vt:lpstr>LDV/SOF Failure Study: LDV/SOF for retreatment of genotype 1 with prior failure to LDV/SOF</vt:lpstr>
      <vt:lpstr>LDV/SOF Failure Study: LDV/SOF for retreatment of genotype 1 with prior failure to LDV/SOF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112</cp:revision>
  <dcterms:created xsi:type="dcterms:W3CDTF">2015-05-24T21:56:52Z</dcterms:created>
  <dcterms:modified xsi:type="dcterms:W3CDTF">2015-07-01T22:13:33Z</dcterms:modified>
  <cp:category/>
</cp:coreProperties>
</file>