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7" r:id="rId3"/>
    <p:sldId id="288" r:id="rId4"/>
    <p:sldId id="295" r:id="rId5"/>
    <p:sldId id="289" r:id="rId6"/>
    <p:sldId id="296" r:id="rId7"/>
    <p:sldId id="297" r:id="rId8"/>
    <p:sldId id="294" r:id="rId9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99"/>
    <a:srgbClr val="000066"/>
    <a:srgbClr val="FFFF00"/>
    <a:srgbClr val="FFFFFF"/>
    <a:srgbClr val="FFFF66"/>
    <a:srgbClr val="FFCC00"/>
    <a:srgbClr val="DDDDDD"/>
    <a:srgbClr val="FF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438" y="-91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506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000683" y="1974527"/>
            <a:ext cx="0" cy="181451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270498" y="2478251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256528"/>
              </p:ext>
            </p:extLst>
          </p:nvPr>
        </p:nvGraphicFramePr>
        <p:xfrm>
          <a:off x="4710912" y="3275020"/>
          <a:ext cx="3533397" cy="368300"/>
        </p:xfrm>
        <a:graphic>
          <a:graphicData uri="http://schemas.openxmlformats.org/drawingml/2006/table">
            <a:tbl>
              <a:tblPr/>
              <a:tblGrid>
                <a:gridCol w="353339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150 mg QD + SOF 400 mg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699792" y="1412776"/>
            <a:ext cx="1539875" cy="87039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b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endParaRPr lang="en-US" sz="14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52077" y="1946102"/>
            <a:ext cx="2696460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genotype 1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with IFN-based regimen</a:t>
            </a:r>
          </a:p>
          <a:p>
            <a:pPr algn="ctr"/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  <a:endParaRPr lang="en-US" sz="16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RNA ≥ 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10.000 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IU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US" sz="16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prior therapy with PI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OPTIMIST-1 Study: SMV + SOF for genotype 1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and no cirrhosis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889247" y="345048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155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889247" y="246386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155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8263137" y="1951533"/>
            <a:ext cx="0" cy="181451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7956178" y="146179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67544" y="429309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err="1" smtClean="0"/>
              <a:t>Randomisation</a:t>
            </a:r>
            <a:r>
              <a:rPr lang="en-US" sz="1400" dirty="0" smtClean="0"/>
              <a:t> was stratified on genotype (1a with Q80K or 1a without Q80K or 1b), IL28B (CC or non-CC) and prior HCV treatment history (naïve/relapse or non-response or other)</a:t>
            </a:r>
            <a:endParaRPr lang="en-US" sz="1400" dirty="0"/>
          </a:p>
        </p:txBody>
      </p:sp>
      <p:sp>
        <p:nvSpPr>
          <p:cNvPr id="25" name="Espace réservé du contenu 1"/>
          <p:cNvSpPr txBox="1">
            <a:spLocks/>
          </p:cNvSpPr>
          <p:nvPr/>
        </p:nvSpPr>
        <p:spPr bwMode="auto">
          <a:xfrm>
            <a:off x="323529" y="4998924"/>
            <a:ext cx="8424738" cy="14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</a:t>
            </a:r>
            <a:r>
              <a:rPr lang="en-US" kern="0" dirty="0" smtClean="0"/>
              <a:t>bjective</a:t>
            </a:r>
          </a:p>
          <a:p>
            <a:pPr lvl="1"/>
            <a:r>
              <a:rPr lang="en-US" sz="1600" kern="0" dirty="0" smtClean="0"/>
              <a:t>SVR</a:t>
            </a:r>
            <a:r>
              <a:rPr lang="en-US" sz="1400" kern="0" baseline="-25000" dirty="0" smtClean="0"/>
              <a:t>12</a:t>
            </a:r>
            <a:r>
              <a:rPr lang="en-US" sz="1600" kern="0" dirty="0" smtClean="0"/>
              <a:t> : superiority of SMV + SOF </a:t>
            </a:r>
            <a:r>
              <a:rPr lang="en-US" sz="1600" kern="0" dirty="0" err="1" smtClean="0"/>
              <a:t>vs</a:t>
            </a:r>
            <a:r>
              <a:rPr lang="en-US" sz="1600" kern="0" dirty="0" smtClean="0"/>
              <a:t> historical control of approved DAA + PEG-IFN + RBV regimens (composite SVR</a:t>
            </a:r>
            <a:r>
              <a:rPr lang="en-US" sz="1600" kern="0" baseline="-25000" dirty="0" smtClean="0"/>
              <a:t>12</a:t>
            </a:r>
            <a:r>
              <a:rPr lang="en-US" sz="1600" kern="0" dirty="0" smtClean="0"/>
              <a:t> of 83% for 8 weeks and 87% for 12 weeks, with a lower limit of the 95% CI &gt; SVR</a:t>
            </a:r>
            <a:r>
              <a:rPr lang="en-US" sz="1600" kern="0" baseline="-25000" dirty="0" smtClean="0"/>
              <a:t>12</a:t>
            </a:r>
            <a:r>
              <a:rPr lang="en-US" sz="1600" kern="0" dirty="0" smtClean="0"/>
              <a:t> of historical control). If superiority, assessment of non-inferiority of 8 </a:t>
            </a:r>
            <a:r>
              <a:rPr lang="en-US" sz="1600" kern="0" dirty="0" err="1" smtClean="0"/>
              <a:t>vs</a:t>
            </a:r>
            <a:r>
              <a:rPr lang="en-US" sz="1600" kern="0" dirty="0" smtClean="0"/>
              <a:t> 12 weeks of SMV + SOF. Analyses by ITT</a:t>
            </a:r>
            <a:endParaRPr lang="en-US" sz="1600" kern="0" dirty="0"/>
          </a:p>
        </p:txBody>
      </p:sp>
      <p:sp>
        <p:nvSpPr>
          <p:cNvPr id="23" name="Line 63"/>
          <p:cNvSpPr>
            <a:spLocks noChangeShapeType="1"/>
          </p:cNvSpPr>
          <p:nvPr/>
        </p:nvSpPr>
        <p:spPr bwMode="auto">
          <a:xfrm>
            <a:off x="2843808" y="3068960"/>
            <a:ext cx="1115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583119"/>
              </p:ext>
            </p:extLst>
          </p:nvPr>
        </p:nvGraphicFramePr>
        <p:xfrm>
          <a:off x="4749509" y="2420888"/>
          <a:ext cx="2232247" cy="530352"/>
        </p:xfrm>
        <a:graphic>
          <a:graphicData uri="http://schemas.openxmlformats.org/drawingml/2006/table">
            <a:tbl>
              <a:tblPr/>
              <a:tblGrid>
                <a:gridCol w="223224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150 mg QD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SOF 400 mg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693724" y="146179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5" name="AutoShape 60"/>
          <p:cNvCxnSpPr>
            <a:cxnSpLocks noChangeShapeType="1"/>
          </p:cNvCxnSpPr>
          <p:nvPr/>
        </p:nvCxnSpPr>
        <p:spPr bwMode="auto">
          <a:xfrm rot="10800000" flipH="1" flipV="1">
            <a:off x="4716016" y="2781003"/>
            <a:ext cx="1587" cy="647996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4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OPTIMIST-1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 bwMode="auto">
          <a:xfrm>
            <a:off x="323529" y="12778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ZoneTexte 69"/>
          <p:cNvSpPr txBox="1">
            <a:spLocks noChangeArrowheads="1"/>
          </p:cNvSpPr>
          <p:nvPr/>
        </p:nvSpPr>
        <p:spPr bwMode="auto">
          <a:xfrm>
            <a:off x="6165443" y="6565900"/>
            <a:ext cx="29706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2016 Aug; 64:370-80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8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OPTIMIST-1 Study: SMV + SOF for genotype 1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and no cirrhosis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661055"/>
              </p:ext>
            </p:extLst>
          </p:nvPr>
        </p:nvGraphicFramePr>
        <p:xfrm>
          <a:off x="395536" y="1659619"/>
          <a:ext cx="8351838" cy="4775787"/>
        </p:xfrm>
        <a:graphic>
          <a:graphicData uri="http://schemas.openxmlformats.org/drawingml/2006/table">
            <a:tbl>
              <a:tblPr/>
              <a:tblGrid>
                <a:gridCol w="4377493"/>
                <a:gridCol w="2069707"/>
                <a:gridCol w="1904638"/>
              </a:tblGrid>
              <a:tr h="586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155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155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4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77% / 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81% / 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91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Q80K+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Q80K-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non-CC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with IFN-based regimen,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IFN-intolerant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 (34%)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 (26%)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(1 lost to follow-up, 1 non-compliance)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304925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OPTIMIST-1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165443" y="6565900"/>
            <a:ext cx="29706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2016 Aug; 64:370-80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13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945626" y="1195388"/>
            <a:ext cx="72400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IU/ml), % (95% CI),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intent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-to-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238629" name="ZoneTexte 86"/>
          <p:cNvSpPr txBox="1">
            <a:spLocks noChangeArrowheads="1"/>
          </p:cNvSpPr>
          <p:nvPr/>
        </p:nvSpPr>
        <p:spPr bwMode="auto">
          <a:xfrm>
            <a:off x="611560" y="5901197"/>
            <a:ext cx="2771913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*Not superior to historical control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ea typeface="ＭＳ Ｐゴシック" pitchFamily="-1" charset="-128"/>
                <a:cs typeface="ＭＳ Ｐゴシック" pitchFamily="-1" charset="-128"/>
              </a:rPr>
              <a:t>** Superior to historical control</a:t>
            </a:r>
            <a:endParaRPr lang="en-GB" sz="14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4" name="Groupe 73"/>
          <p:cNvGrpSpPr/>
          <p:nvPr/>
        </p:nvGrpSpPr>
        <p:grpSpPr>
          <a:xfrm>
            <a:off x="323528" y="1872297"/>
            <a:ext cx="8293975" cy="4111123"/>
            <a:chOff x="323528" y="1872297"/>
            <a:chExt cx="8293975" cy="4111123"/>
          </a:xfrm>
        </p:grpSpPr>
        <p:sp>
          <p:nvSpPr>
            <p:cNvPr id="73" name="Rectangle 151"/>
            <p:cNvSpPr>
              <a:spLocks noChangeArrowheads="1"/>
            </p:cNvSpPr>
            <p:nvPr/>
          </p:nvSpPr>
          <p:spPr bwMode="auto">
            <a:xfrm>
              <a:off x="3128401" y="2785872"/>
              <a:ext cx="338400" cy="2663241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grpSp>
          <p:nvGrpSpPr>
            <p:cNvPr id="3" name="Groupe 2"/>
            <p:cNvGrpSpPr/>
            <p:nvPr/>
          </p:nvGrpSpPr>
          <p:grpSpPr>
            <a:xfrm>
              <a:off x="3347864" y="1872297"/>
              <a:ext cx="2376342" cy="332577"/>
              <a:chOff x="3347864" y="1872297"/>
              <a:chExt cx="2376342" cy="332577"/>
            </a:xfrm>
          </p:grpSpPr>
          <p:sp>
            <p:nvSpPr>
              <p:cNvPr id="102" name="AutoShape 126"/>
              <p:cNvSpPr>
                <a:spLocks noChangeArrowheads="1"/>
              </p:cNvSpPr>
              <p:nvPr/>
            </p:nvSpPr>
            <p:spPr bwMode="auto">
              <a:xfrm>
                <a:off x="3347864" y="1872297"/>
                <a:ext cx="2376264" cy="33257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fr-FR" sz="2800"/>
              </a:p>
            </p:txBody>
          </p:sp>
          <p:sp>
            <p:nvSpPr>
              <p:cNvPr id="238638" name="Rectangle 3"/>
              <p:cNvSpPr>
                <a:spLocks noChangeArrowheads="1"/>
              </p:cNvSpPr>
              <p:nvPr/>
            </p:nvSpPr>
            <p:spPr bwMode="auto">
              <a:xfrm>
                <a:off x="3404229" y="1985424"/>
                <a:ext cx="177800" cy="14446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39" name="Rectangle 4"/>
              <p:cNvSpPr>
                <a:spLocks noChangeArrowheads="1"/>
              </p:cNvSpPr>
              <p:nvPr/>
            </p:nvSpPr>
            <p:spPr bwMode="auto">
              <a:xfrm>
                <a:off x="4593750" y="1985424"/>
                <a:ext cx="177800" cy="14446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40" name="ZoneTexte 84"/>
              <p:cNvSpPr txBox="1">
                <a:spLocks noChangeArrowheads="1"/>
              </p:cNvSpPr>
              <p:nvPr/>
            </p:nvSpPr>
            <p:spPr bwMode="auto">
              <a:xfrm>
                <a:off x="3561392" y="1888378"/>
                <a:ext cx="87344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 b="1" dirty="0">
                    <a:solidFill>
                      <a:srgbClr val="333399"/>
                    </a:solidFill>
                    <a:latin typeface="+mn-lt"/>
                    <a:ea typeface="ＭＳ Ｐゴシック" pitchFamily="-1" charset="-128"/>
                    <a:cs typeface="ＭＳ Ｐゴシック" pitchFamily="-1" charset="-128"/>
                  </a:rPr>
                  <a:t>8</a:t>
                </a:r>
                <a:r>
                  <a:rPr lang="en-GB" sz="1400" b="1" dirty="0" smtClean="0">
                    <a:solidFill>
                      <a:srgbClr val="333399"/>
                    </a:solidFill>
                    <a:latin typeface="+mn-lt"/>
                    <a:ea typeface="ＭＳ Ｐゴシック" pitchFamily="-1" charset="-128"/>
                    <a:cs typeface="ＭＳ Ｐゴシック" pitchFamily="-1" charset="-128"/>
                  </a:rPr>
                  <a:t> weeks</a:t>
                </a:r>
                <a:endParaRPr lang="en-GB" sz="1400" b="1" dirty="0">
                  <a:solidFill>
                    <a:srgbClr val="333399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41" name="ZoneTexte 85"/>
              <p:cNvSpPr txBox="1">
                <a:spLocks noChangeArrowheads="1"/>
              </p:cNvSpPr>
              <p:nvPr/>
            </p:nvSpPr>
            <p:spPr bwMode="auto">
              <a:xfrm>
                <a:off x="4750913" y="1888378"/>
                <a:ext cx="97329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 b="1" dirty="0" smtClean="0">
                    <a:solidFill>
                      <a:srgbClr val="333399"/>
                    </a:solidFill>
                    <a:latin typeface="+mn-lt"/>
                    <a:ea typeface="ＭＳ Ｐゴシック" pitchFamily="-1" charset="-128"/>
                    <a:cs typeface="ＭＳ Ｐゴシック" pitchFamily="-1" charset="-128"/>
                  </a:rPr>
                  <a:t>12 weeks</a:t>
                </a:r>
                <a:endParaRPr lang="en-GB" sz="1400" b="1" dirty="0">
                  <a:solidFill>
                    <a:srgbClr val="333399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063873" y="3169920"/>
              <a:ext cx="338400" cy="227919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408487" y="467574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408487" y="398359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323528" y="2602468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408487" y="329303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646667" y="4768075"/>
              <a:ext cx="9207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646667" y="4077513"/>
              <a:ext cx="9207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646667" y="2693213"/>
              <a:ext cx="9207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646667" y="3383775"/>
              <a:ext cx="9207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737156" y="2683688"/>
              <a:ext cx="0" cy="2764555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806221" y="2618244"/>
              <a:ext cx="877839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83*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(76.3-88.9)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389905" y="2231152"/>
              <a:ext cx="877839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97**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(93.7-99.9)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593630" y="2207438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629875" y="2785872"/>
              <a:ext cx="338400" cy="2663241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751406" y="3327400"/>
              <a:ext cx="338400" cy="212171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678218" y="2741142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85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3133282" y="2431058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97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4173216" y="2824408"/>
              <a:ext cx="338400" cy="2624705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1115616" y="5449428"/>
              <a:ext cx="79220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Overall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7569288" y="2931160"/>
              <a:ext cx="338400" cy="251795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51"/>
            <p:cNvSpPr>
              <a:spLocks noChangeArrowheads="1"/>
            </p:cNvSpPr>
            <p:nvPr/>
          </p:nvSpPr>
          <p:spPr bwMode="auto">
            <a:xfrm>
              <a:off x="7968418" y="2785113"/>
              <a:ext cx="338400" cy="2664000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 anchor="b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6366215" y="3139440"/>
              <a:ext cx="338400" cy="230967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0" name="Rectangle 151"/>
            <p:cNvSpPr>
              <a:spLocks noChangeArrowheads="1"/>
            </p:cNvSpPr>
            <p:nvPr/>
          </p:nvSpPr>
          <p:spPr bwMode="auto">
            <a:xfrm>
              <a:off x="6776685" y="2785113"/>
              <a:ext cx="338400" cy="2664000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 anchor="b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5156827" y="3434080"/>
              <a:ext cx="338400" cy="201503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2" name="Rectangle 151"/>
            <p:cNvSpPr>
              <a:spLocks noChangeArrowheads="1"/>
            </p:cNvSpPr>
            <p:nvPr/>
          </p:nvSpPr>
          <p:spPr bwMode="auto">
            <a:xfrm>
              <a:off x="5601317" y="2799080"/>
              <a:ext cx="338400" cy="2650033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2680132" y="3108960"/>
              <a:ext cx="338400" cy="234015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714413" y="5449428"/>
              <a:ext cx="67197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Naïve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7" name="Rectangle 40"/>
            <p:cNvSpPr>
              <a:spLocks noChangeArrowheads="1"/>
            </p:cNvSpPr>
            <p:nvPr/>
          </p:nvSpPr>
          <p:spPr bwMode="auto">
            <a:xfrm>
              <a:off x="4903194" y="5449428"/>
              <a:ext cx="1262235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Genotype 1a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Q80K+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3499460" y="5449428"/>
              <a:ext cx="125241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Experienced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3749355" y="2949560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77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Rectangle 145"/>
            <p:cNvSpPr>
              <a:spLocks noChangeArrowheads="1"/>
            </p:cNvSpPr>
            <p:nvPr/>
          </p:nvSpPr>
          <p:spPr bwMode="auto">
            <a:xfrm>
              <a:off x="4180027" y="2442076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95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3" name="Rectangle 144"/>
            <p:cNvSpPr>
              <a:spLocks noChangeArrowheads="1"/>
            </p:cNvSpPr>
            <p:nvPr/>
          </p:nvSpPr>
          <p:spPr bwMode="auto">
            <a:xfrm>
              <a:off x="5154935" y="3059668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73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Rectangle 145"/>
            <p:cNvSpPr>
              <a:spLocks noChangeArrowheads="1"/>
            </p:cNvSpPr>
            <p:nvPr/>
          </p:nvSpPr>
          <p:spPr bwMode="auto">
            <a:xfrm>
              <a:off x="5591945" y="2431058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6364771" y="2771636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84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6" name="Rectangle 145"/>
            <p:cNvSpPr>
              <a:spLocks noChangeArrowheads="1"/>
            </p:cNvSpPr>
            <p:nvPr/>
          </p:nvSpPr>
          <p:spPr bwMode="auto">
            <a:xfrm>
              <a:off x="6776393" y="2423438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97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7573332" y="2565791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92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0" name="Rectangle 145"/>
            <p:cNvSpPr>
              <a:spLocks noChangeArrowheads="1"/>
            </p:cNvSpPr>
            <p:nvPr/>
          </p:nvSpPr>
          <p:spPr bwMode="auto">
            <a:xfrm>
              <a:off x="7972853" y="2431058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97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6120316" y="5449428"/>
              <a:ext cx="1262235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Genotype 1a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Q80K-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7305500" y="5449428"/>
              <a:ext cx="127205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Genotype 1b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746611" y="5128738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007004" y="5128738"/>
              <a:ext cx="4414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155</a:t>
              </a:r>
              <a:endParaRPr lang="fr-FR" sz="1200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1538290" y="5128738"/>
              <a:ext cx="4414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155</a:t>
              </a:r>
              <a:endParaRPr lang="fr-FR" sz="1200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2627784" y="5128738"/>
              <a:ext cx="4414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103</a:t>
              </a:r>
              <a:endParaRPr lang="fr-FR" sz="1200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3045639" y="5128738"/>
              <a:ext cx="430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115</a:t>
              </a:r>
              <a:endParaRPr lang="fr-FR" sz="1200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3726306" y="512873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52</a:t>
              </a:r>
              <a:endParaRPr lang="fr-FR" sz="1200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175987" y="512873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40</a:t>
              </a:r>
              <a:endParaRPr lang="fr-FR" sz="1200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161210" y="512873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49</a:t>
              </a:r>
              <a:endParaRPr lang="fr-FR" sz="1200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5614982" y="512873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46</a:t>
              </a:r>
              <a:endParaRPr lang="fr-FR" sz="1200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6344757" y="512873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67</a:t>
              </a:r>
              <a:endParaRPr lang="fr-FR" sz="1200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756902" y="512873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70</a:t>
              </a:r>
              <a:endParaRPr lang="fr-FR" sz="1200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7534626" y="512873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39</a:t>
              </a:r>
              <a:endParaRPr lang="fr-FR" sz="1200" dirty="0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7951649" y="512873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39</a:t>
              </a:r>
              <a:endParaRPr lang="fr-FR" sz="1200" dirty="0"/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646666" y="5448243"/>
              <a:ext cx="7970837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1" name="Rectangle 135"/>
            <p:cNvSpPr>
              <a:spLocks noChangeArrowheads="1"/>
            </p:cNvSpPr>
            <p:nvPr/>
          </p:nvSpPr>
          <p:spPr bwMode="auto">
            <a:xfrm>
              <a:off x="501498" y="5321381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smtClean="0">
                  <a:ea typeface="Arial" pitchFamily="-1" charset="0"/>
                  <a:cs typeface="Arial" pitchFamily="-1" charset="0"/>
                </a:rPr>
                <a:t>0</a:t>
              </a:r>
              <a:endParaRPr lang="en-GB" sz="12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OPTIMIST-1 Study: SMV + SOF for genotype 1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and no cirrhosis</a:t>
            </a:r>
            <a:endParaRPr lang="fr-FR" dirty="0"/>
          </a:p>
        </p:txBody>
      </p:sp>
      <p:sp>
        <p:nvSpPr>
          <p:cNvPr id="67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OPTIMIST-1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5" name="ZoneTexte 69"/>
          <p:cNvSpPr txBox="1">
            <a:spLocks noChangeArrowheads="1"/>
          </p:cNvSpPr>
          <p:nvPr/>
        </p:nvSpPr>
        <p:spPr bwMode="auto">
          <a:xfrm>
            <a:off x="6165443" y="6565900"/>
            <a:ext cx="29706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2016 Aug; 64:370-80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05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419012" y="1195388"/>
            <a:ext cx="6293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IU/ml), %,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intent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-to-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OPTIMIST-1 Study: SMV + SOF for genotype 1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and no cirrhosis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38342" y="6217567"/>
            <a:ext cx="3417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 impact of race, ethnicity, BMI on SVR</a:t>
            </a:r>
            <a:endParaRPr lang="en-US" sz="1400" dirty="0"/>
          </a:p>
        </p:txBody>
      </p:sp>
      <p:sp>
        <p:nvSpPr>
          <p:cNvPr id="67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OPTIMIST-1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6" name="Groupe 65"/>
          <p:cNvGrpSpPr/>
          <p:nvPr/>
        </p:nvGrpSpPr>
        <p:grpSpPr>
          <a:xfrm>
            <a:off x="323528" y="1872297"/>
            <a:ext cx="8293975" cy="4208188"/>
            <a:chOff x="323528" y="1872297"/>
            <a:chExt cx="8293975" cy="4208188"/>
          </a:xfrm>
        </p:grpSpPr>
        <p:sp>
          <p:nvSpPr>
            <p:cNvPr id="99" name="Rectangle 133"/>
            <p:cNvSpPr>
              <a:spLocks noChangeArrowheads="1"/>
            </p:cNvSpPr>
            <p:nvPr/>
          </p:nvSpPr>
          <p:spPr bwMode="auto">
            <a:xfrm>
              <a:off x="6043011" y="2798065"/>
              <a:ext cx="338400" cy="2657150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8" name="Rectangle 151"/>
            <p:cNvSpPr>
              <a:spLocks noChangeArrowheads="1"/>
            </p:cNvSpPr>
            <p:nvPr/>
          </p:nvSpPr>
          <p:spPr bwMode="auto">
            <a:xfrm>
              <a:off x="7525272" y="2772061"/>
              <a:ext cx="338400" cy="2683153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330010" y="3131815"/>
              <a:ext cx="338400" cy="232339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1186248" y="2667392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93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1555290" y="2330592"/>
              <a:ext cx="4186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2774371" y="2772061"/>
              <a:ext cx="338400" cy="2683153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7033229" y="3310127"/>
              <a:ext cx="338400" cy="21450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5582283" y="2798065"/>
              <a:ext cx="338400" cy="2657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3566779" y="3712464"/>
              <a:ext cx="338400" cy="1741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2" name="Rectangle 151"/>
            <p:cNvSpPr>
              <a:spLocks noChangeArrowheads="1"/>
            </p:cNvSpPr>
            <p:nvPr/>
          </p:nvSpPr>
          <p:spPr bwMode="auto">
            <a:xfrm>
              <a:off x="4012170" y="2901946"/>
              <a:ext cx="338400" cy="2553268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1187377" y="3035531"/>
              <a:ext cx="338400" cy="241968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Rectangle 151"/>
            <p:cNvSpPr>
              <a:spLocks noChangeArrowheads="1"/>
            </p:cNvSpPr>
            <p:nvPr/>
          </p:nvSpPr>
          <p:spPr bwMode="auto">
            <a:xfrm>
              <a:off x="1599522" y="2699314"/>
              <a:ext cx="338400" cy="2755900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1331494" y="5455529"/>
              <a:ext cx="44397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CC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7" name="Rectangle 40"/>
            <p:cNvSpPr>
              <a:spLocks noChangeArrowheads="1"/>
            </p:cNvSpPr>
            <p:nvPr/>
          </p:nvSpPr>
          <p:spPr bwMode="auto">
            <a:xfrm>
              <a:off x="3735087" y="5455529"/>
              <a:ext cx="4040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TT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2504724" y="5455529"/>
              <a:ext cx="42398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CT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2328881" y="2771636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84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Rectangle 145"/>
            <p:cNvSpPr>
              <a:spLocks noChangeArrowheads="1"/>
            </p:cNvSpPr>
            <p:nvPr/>
          </p:nvSpPr>
          <p:spPr bwMode="auto">
            <a:xfrm>
              <a:off x="2773242" y="2383680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97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3" name="Rectangle 144"/>
            <p:cNvSpPr>
              <a:spLocks noChangeArrowheads="1"/>
            </p:cNvSpPr>
            <p:nvPr/>
          </p:nvSpPr>
          <p:spPr bwMode="auto">
            <a:xfrm>
              <a:off x="3565650" y="3347700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64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Rectangle 145"/>
            <p:cNvSpPr>
              <a:spLocks noChangeArrowheads="1"/>
            </p:cNvSpPr>
            <p:nvPr/>
          </p:nvSpPr>
          <p:spPr bwMode="auto">
            <a:xfrm>
              <a:off x="4011041" y="2565795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92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5581154" y="2420888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7032100" y="2942547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77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0" name="Rectangle 145"/>
            <p:cNvSpPr>
              <a:spLocks noChangeArrowheads="1"/>
            </p:cNvSpPr>
            <p:nvPr/>
          </p:nvSpPr>
          <p:spPr bwMode="auto">
            <a:xfrm>
              <a:off x="7524143" y="2383679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97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5785935" y="5455529"/>
              <a:ext cx="59503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&lt; 4M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7177412" y="5455529"/>
              <a:ext cx="63350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≥ 4 M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178659" y="513483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41</a:t>
              </a:r>
              <a:endParaRPr lang="fr-FR" sz="1200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1590804" y="513483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43</a:t>
              </a:r>
              <a:endParaRPr lang="fr-FR" sz="1200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2321292" y="513483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86</a:t>
              </a:r>
              <a:endParaRPr lang="fr-FR" sz="1200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2765653" y="513483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86</a:t>
              </a:r>
              <a:endParaRPr lang="fr-FR" sz="1200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3558061" y="513483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28</a:t>
              </a:r>
              <a:endParaRPr lang="fr-FR" sz="1200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003452" y="513483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26</a:t>
              </a:r>
              <a:endParaRPr lang="fr-FR" sz="1200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5573565" y="513483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48</a:t>
              </a:r>
              <a:endParaRPr lang="fr-FR" sz="1200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034293" y="513483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56</a:t>
              </a:r>
              <a:endParaRPr lang="fr-FR" sz="1200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6981718" y="5134839"/>
              <a:ext cx="4414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107</a:t>
              </a:r>
              <a:endParaRPr lang="fr-FR" sz="1200" dirty="0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7516554" y="513483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9</a:t>
              </a:r>
              <a:r>
                <a:rPr lang="fr-FR" sz="1200" dirty="0" smtClean="0"/>
                <a:t>9</a:t>
              </a:r>
              <a:endParaRPr lang="fr-FR" sz="1200" dirty="0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898739" y="5741931"/>
              <a:ext cx="17107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/>
                <a:t>IL28B </a:t>
              </a:r>
              <a:r>
                <a:rPr lang="fr-FR" sz="1600" b="1" dirty="0" err="1" smtClean="0"/>
                <a:t>genotype</a:t>
              </a:r>
              <a:endParaRPr lang="fr-FR" sz="16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5472116" y="5741931"/>
              <a:ext cx="27081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/>
                <a:t>Baseline HCV RNA (IU/ml)</a:t>
              </a:r>
              <a:endParaRPr lang="fr-FR" sz="1600" b="1" dirty="0"/>
            </a:p>
          </p:txBody>
        </p:sp>
        <p:sp>
          <p:nvSpPr>
            <p:cNvPr id="73" name="Rectangle 135"/>
            <p:cNvSpPr>
              <a:spLocks noChangeArrowheads="1"/>
            </p:cNvSpPr>
            <p:nvPr/>
          </p:nvSpPr>
          <p:spPr bwMode="auto">
            <a:xfrm>
              <a:off x="408487" y="467574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75" name="Rectangle 136"/>
            <p:cNvSpPr>
              <a:spLocks noChangeArrowheads="1"/>
            </p:cNvSpPr>
            <p:nvPr/>
          </p:nvSpPr>
          <p:spPr bwMode="auto">
            <a:xfrm>
              <a:off x="408487" y="398359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76" name="Rectangle 137"/>
            <p:cNvSpPr>
              <a:spLocks noChangeArrowheads="1"/>
            </p:cNvSpPr>
            <p:nvPr/>
          </p:nvSpPr>
          <p:spPr bwMode="auto">
            <a:xfrm>
              <a:off x="323528" y="2602468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77" name="Rectangle 138"/>
            <p:cNvSpPr>
              <a:spLocks noChangeArrowheads="1"/>
            </p:cNvSpPr>
            <p:nvPr/>
          </p:nvSpPr>
          <p:spPr bwMode="auto">
            <a:xfrm>
              <a:off x="408487" y="329303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78" name="Text Box 148"/>
            <p:cNvSpPr txBox="1">
              <a:spLocks noChangeArrowheads="1"/>
            </p:cNvSpPr>
            <p:nvPr/>
          </p:nvSpPr>
          <p:spPr bwMode="auto">
            <a:xfrm>
              <a:off x="593630" y="2207438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81" name="Rectangle 135"/>
            <p:cNvSpPr>
              <a:spLocks noChangeArrowheads="1"/>
            </p:cNvSpPr>
            <p:nvPr/>
          </p:nvSpPr>
          <p:spPr bwMode="auto">
            <a:xfrm>
              <a:off x="492533" y="5321381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smtClean="0">
                  <a:ea typeface="Arial" pitchFamily="-1" charset="0"/>
                  <a:cs typeface="Arial" pitchFamily="-1" charset="0"/>
                </a:rPr>
                <a:t>0</a:t>
              </a:r>
              <a:endParaRPr lang="en-GB" sz="12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92" name="Groupe 91"/>
            <p:cNvGrpSpPr/>
            <p:nvPr/>
          </p:nvGrpSpPr>
          <p:grpSpPr>
            <a:xfrm>
              <a:off x="3347864" y="1872297"/>
              <a:ext cx="2376342" cy="332577"/>
              <a:chOff x="3347864" y="1872297"/>
              <a:chExt cx="2376342" cy="332577"/>
            </a:xfrm>
          </p:grpSpPr>
          <p:sp>
            <p:nvSpPr>
              <p:cNvPr id="93" name="AutoShape 126"/>
              <p:cNvSpPr>
                <a:spLocks noChangeArrowheads="1"/>
              </p:cNvSpPr>
              <p:nvPr/>
            </p:nvSpPr>
            <p:spPr bwMode="auto">
              <a:xfrm>
                <a:off x="3347864" y="1872297"/>
                <a:ext cx="2376264" cy="33257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fr-FR" sz="2800"/>
              </a:p>
            </p:txBody>
          </p:sp>
          <p:sp>
            <p:nvSpPr>
              <p:cNvPr id="94" name="Rectangle 3"/>
              <p:cNvSpPr>
                <a:spLocks noChangeArrowheads="1"/>
              </p:cNvSpPr>
              <p:nvPr/>
            </p:nvSpPr>
            <p:spPr bwMode="auto">
              <a:xfrm>
                <a:off x="3404229" y="1985424"/>
                <a:ext cx="177800" cy="14446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5" name="Rectangle 4"/>
              <p:cNvSpPr>
                <a:spLocks noChangeArrowheads="1"/>
              </p:cNvSpPr>
              <p:nvPr/>
            </p:nvSpPr>
            <p:spPr bwMode="auto">
              <a:xfrm>
                <a:off x="4593750" y="1985424"/>
                <a:ext cx="177800" cy="14446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6" name="ZoneTexte 84"/>
              <p:cNvSpPr txBox="1">
                <a:spLocks noChangeArrowheads="1"/>
              </p:cNvSpPr>
              <p:nvPr/>
            </p:nvSpPr>
            <p:spPr bwMode="auto">
              <a:xfrm>
                <a:off x="3561392" y="1888378"/>
                <a:ext cx="87344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 b="1" dirty="0">
                    <a:solidFill>
                      <a:srgbClr val="333399"/>
                    </a:solidFill>
                    <a:latin typeface="+mn-lt"/>
                    <a:ea typeface="ＭＳ Ｐゴシック" pitchFamily="-1" charset="-128"/>
                    <a:cs typeface="ＭＳ Ｐゴシック" pitchFamily="-1" charset="-128"/>
                  </a:rPr>
                  <a:t>8</a:t>
                </a:r>
                <a:r>
                  <a:rPr lang="en-GB" sz="1400" b="1" dirty="0" smtClean="0">
                    <a:solidFill>
                      <a:srgbClr val="333399"/>
                    </a:solidFill>
                    <a:latin typeface="+mn-lt"/>
                    <a:ea typeface="ＭＳ Ｐゴシック" pitchFamily="-1" charset="-128"/>
                    <a:cs typeface="ＭＳ Ｐゴシック" pitchFamily="-1" charset="-128"/>
                  </a:rPr>
                  <a:t> weeks</a:t>
                </a:r>
                <a:endParaRPr lang="en-GB" sz="1400" b="1" dirty="0">
                  <a:solidFill>
                    <a:srgbClr val="333399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7" name="ZoneTexte 85"/>
              <p:cNvSpPr txBox="1">
                <a:spLocks noChangeArrowheads="1"/>
              </p:cNvSpPr>
              <p:nvPr/>
            </p:nvSpPr>
            <p:spPr bwMode="auto">
              <a:xfrm>
                <a:off x="4750913" y="1888378"/>
                <a:ext cx="97329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 b="1" dirty="0" smtClean="0">
                    <a:solidFill>
                      <a:srgbClr val="333399"/>
                    </a:solidFill>
                    <a:latin typeface="+mn-lt"/>
                    <a:ea typeface="ＭＳ Ｐゴシック" pitchFamily="-1" charset="-128"/>
                    <a:cs typeface="ＭＳ Ｐゴシック" pitchFamily="-1" charset="-128"/>
                  </a:rPr>
                  <a:t>12 weeks</a:t>
                </a:r>
                <a:endParaRPr lang="en-GB" sz="1400" b="1" dirty="0">
                  <a:solidFill>
                    <a:srgbClr val="333399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00" name="Rectangle 144"/>
            <p:cNvSpPr>
              <a:spLocks noChangeArrowheads="1"/>
            </p:cNvSpPr>
            <p:nvPr/>
          </p:nvSpPr>
          <p:spPr bwMode="auto">
            <a:xfrm>
              <a:off x="6041882" y="2420888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4" name="Line 139"/>
            <p:cNvSpPr>
              <a:spLocks noChangeShapeType="1"/>
            </p:cNvSpPr>
            <p:nvPr/>
          </p:nvSpPr>
          <p:spPr bwMode="auto">
            <a:xfrm>
              <a:off x="646667" y="4768075"/>
              <a:ext cx="9207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5" name="Line 140"/>
            <p:cNvSpPr>
              <a:spLocks noChangeShapeType="1"/>
            </p:cNvSpPr>
            <p:nvPr/>
          </p:nvSpPr>
          <p:spPr bwMode="auto">
            <a:xfrm>
              <a:off x="646667" y="4077513"/>
              <a:ext cx="9207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6" name="Line 141"/>
            <p:cNvSpPr>
              <a:spLocks noChangeShapeType="1"/>
            </p:cNvSpPr>
            <p:nvPr/>
          </p:nvSpPr>
          <p:spPr bwMode="auto">
            <a:xfrm>
              <a:off x="646667" y="2693213"/>
              <a:ext cx="9207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7" name="Line 142"/>
            <p:cNvSpPr>
              <a:spLocks noChangeShapeType="1"/>
            </p:cNvSpPr>
            <p:nvPr/>
          </p:nvSpPr>
          <p:spPr bwMode="auto">
            <a:xfrm>
              <a:off x="646667" y="3383775"/>
              <a:ext cx="9207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8" name="Line 143"/>
            <p:cNvSpPr>
              <a:spLocks noChangeShapeType="1"/>
            </p:cNvSpPr>
            <p:nvPr/>
          </p:nvSpPr>
          <p:spPr bwMode="auto">
            <a:xfrm>
              <a:off x="737156" y="2683688"/>
              <a:ext cx="0" cy="2764555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9" name="Line 146"/>
            <p:cNvSpPr>
              <a:spLocks noChangeShapeType="1"/>
            </p:cNvSpPr>
            <p:nvPr/>
          </p:nvSpPr>
          <p:spPr bwMode="auto">
            <a:xfrm>
              <a:off x="646666" y="5448243"/>
              <a:ext cx="7970837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746611" y="5128738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</p:grpSp>
      <p:sp>
        <p:nvSpPr>
          <p:cNvPr id="79" name="ZoneTexte 69"/>
          <p:cNvSpPr txBox="1">
            <a:spLocks noChangeArrowheads="1"/>
          </p:cNvSpPr>
          <p:nvPr/>
        </p:nvSpPr>
        <p:spPr bwMode="auto">
          <a:xfrm>
            <a:off x="6165443" y="6565900"/>
            <a:ext cx="29706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2016 Aug; 64:370-80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759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1194030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Relapses, overall and according to sub-groups, N (%)</a:t>
            </a:r>
            <a:endParaRPr lang="en-US" sz="2400" b="1" baseline="-2500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3573016"/>
            <a:ext cx="5453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7/12 had genotype 1a and prior null response to PEG-IFN + RBV</a:t>
            </a:r>
            <a:endParaRPr lang="en-US" sz="1400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323529" y="4941168"/>
            <a:ext cx="8351838" cy="1152128"/>
          </a:xfrm>
        </p:spPr>
        <p:txBody>
          <a:bodyPr/>
          <a:lstStyle/>
          <a:p>
            <a:r>
              <a:rPr lang="en-US" dirty="0"/>
              <a:t>Resistance testing (population sequencing) of </a:t>
            </a:r>
            <a:r>
              <a:rPr lang="en-US" dirty="0" smtClean="0"/>
              <a:t>28 relapses</a:t>
            </a:r>
          </a:p>
          <a:p>
            <a:pPr lvl="1"/>
            <a:r>
              <a:rPr lang="en-US" sz="1600" dirty="0" smtClean="0"/>
              <a:t>Resistance emergence to SMV, N </a:t>
            </a:r>
            <a:r>
              <a:rPr lang="en-US" sz="1600" dirty="0"/>
              <a:t>= </a:t>
            </a:r>
            <a:r>
              <a:rPr lang="en-US" sz="1600" dirty="0" smtClean="0"/>
              <a:t>2 (R155K + D1682 + I170T ; I170T)</a:t>
            </a:r>
          </a:p>
          <a:p>
            <a:pPr lvl="1"/>
            <a:r>
              <a:rPr lang="en-US" sz="1600" dirty="0" smtClean="0"/>
              <a:t>Resistance to SOF (S282T) in 1/25 relapses in the 8-week arm</a:t>
            </a:r>
            <a:endParaRPr lang="en-US" sz="1600" dirty="0"/>
          </a:p>
          <a:p>
            <a:endParaRPr lang="fr-FR" sz="2000" dirty="0"/>
          </a:p>
        </p:txBody>
      </p:sp>
      <p:graphicFrame>
        <p:nvGraphicFramePr>
          <p:cNvPr id="1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541179"/>
              </p:ext>
            </p:extLst>
          </p:nvPr>
        </p:nvGraphicFramePr>
        <p:xfrm>
          <a:off x="395536" y="1655983"/>
          <a:ext cx="8351838" cy="3097522"/>
        </p:xfrm>
        <a:graphic>
          <a:graphicData uri="http://schemas.openxmlformats.org/drawingml/2006/table">
            <a:tbl>
              <a:tblPr/>
              <a:tblGrid>
                <a:gridCol w="4377493"/>
                <a:gridCol w="2069707"/>
                <a:gridCol w="1904638"/>
              </a:tblGrid>
              <a:tr h="674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155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155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On-treatment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10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Experienced-patients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TT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(17%)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OPTIMIST-1 Study: SMV + SOF for genotype 1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and no cirrhosis</a:t>
            </a:r>
            <a:endParaRPr lang="fr-FR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OPTIMIST-1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165443" y="6565900"/>
            <a:ext cx="29706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2016 Aug; 64:370-80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75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OPTIMIST-1 Study: SMV + SOF for genotype 1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and no cirrhosis</a:t>
            </a:r>
            <a:endParaRPr lang="fr-FR" dirty="0"/>
          </a:p>
        </p:txBody>
      </p:sp>
      <p:graphicFrame>
        <p:nvGraphicFramePr>
          <p:cNvPr id="5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22641"/>
              </p:ext>
            </p:extLst>
          </p:nvPr>
        </p:nvGraphicFramePr>
        <p:xfrm>
          <a:off x="395537" y="1655695"/>
          <a:ext cx="8364288" cy="4610400"/>
        </p:xfrm>
        <a:graphic>
          <a:graphicData uri="http://schemas.openxmlformats.org/drawingml/2006/table">
            <a:tbl>
              <a:tblPr/>
              <a:tblGrid>
                <a:gridCol w="3738135"/>
                <a:gridCol w="2158984"/>
                <a:gridCol w="2467169"/>
              </a:tblGrid>
              <a:tr h="44004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L="90000" marR="90000" marT="36000" marB="54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SMV + SOF 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(N  = 155)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SMV + SOF 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(N = 155)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4832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Any adverse event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97 (63)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103 (66)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3 adverse event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3 (2)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3 (2)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8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4 adverse event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 (1)</a:t>
                      </a:r>
                      <a:r>
                        <a:rPr kumimoji="0" lang="en-US" sz="14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8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Serious adverse event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3 (2)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 (1)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8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AE with fatal outcome 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8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AE leading to discontinuation</a:t>
                      </a:r>
                      <a:endParaRPr kumimoji="0" lang="en-US" sz="1400" b="1" i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AE in ≥ 10% in either group</a:t>
                      </a:r>
                      <a:endParaRPr kumimoji="0" lang="en-US" sz="1400" b="1" i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Nausea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Headache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Fatigue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14 (9)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26 (17)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23 (15)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23 (15)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22 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19 (12)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06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AEs of interest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Increased bilirubin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Rash (any type)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Pruritus (any type)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Photosensitivity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Dyspnea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12 (8)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9 (6)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5 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 (1)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10 (6)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7 (5)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2 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3 (2)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78929" y="1195093"/>
            <a:ext cx="2969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  <a:endParaRPr lang="en-US" sz="2400" b="1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OPTIMIST-1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165443" y="6565900"/>
            <a:ext cx="29706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2016 Aug; 64:370-80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23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OPTIMIST-1 Study: SMV + SOF for genotype 1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and no cirrhosis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447620" y="1187787"/>
            <a:ext cx="425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 abnormalities, N (%)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025908"/>
              </p:ext>
            </p:extLst>
          </p:nvPr>
        </p:nvGraphicFramePr>
        <p:xfrm>
          <a:off x="536623" y="1660526"/>
          <a:ext cx="8223201" cy="4443655"/>
        </p:xfrm>
        <a:graphic>
          <a:graphicData uri="http://schemas.openxmlformats.org/drawingml/2006/table">
            <a:tbl>
              <a:tblPr/>
              <a:tblGrid>
                <a:gridCol w="3605071"/>
                <a:gridCol w="2158498"/>
                <a:gridCol w="2459632"/>
              </a:tblGrid>
              <a:tr h="63805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L="90000" marR="90000" marT="36000" marB="54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SMV + SOF 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(N = 155)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SMV + SOF 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(N = 155)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51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Increase in bilirubin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1/2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3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4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21 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21 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1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Decrease in hemoglobin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1/2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3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4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51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Increase in amylase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1/2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3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4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19 (12)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2 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19 (12)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7 (5)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1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Increase in lipase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1/2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3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4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12 (8)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2 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14 (9)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OPTIMIST-1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165443" y="6565900"/>
            <a:ext cx="29706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2016 Aug; 64:370-80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9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3285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Summary</a:t>
            </a:r>
          </a:p>
          <a:p>
            <a:pPr lvl="1">
              <a:spcBef>
                <a:spcPts val="0"/>
              </a:spcBef>
            </a:pPr>
            <a:r>
              <a:rPr lang="en-GB" b="0" dirty="0">
                <a:latin typeface="Arial" pitchFamily="34" charset="0"/>
                <a:cs typeface="Arial" pitchFamily="34" charset="0"/>
              </a:rPr>
              <a:t>I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HCV 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genotype 1-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infected treatment-naïve and treatment-experienced patients without cirrhosis, 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weeks of SMV + SOF 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led to SVR</a:t>
            </a:r>
            <a:r>
              <a:rPr lang="en-GB" b="0" baseline="-25000" dirty="0">
                <a:latin typeface="Arial" pitchFamily="34" charset="0"/>
                <a:cs typeface="Arial" pitchFamily="34" charset="0"/>
              </a:rPr>
              <a:t>12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 rates of 97% overall, and demonstrated superiority over the historical control</a:t>
            </a:r>
          </a:p>
          <a:p>
            <a:pPr lvl="2">
              <a:spcBef>
                <a:spcPts val="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8 weeks of SMV + SOF led </a:t>
            </a:r>
            <a:r>
              <a:rPr lang="en-GB" dirty="0">
                <a:latin typeface="Arial" pitchFamily="34" charset="0"/>
                <a:cs typeface="Arial" pitchFamily="34" charset="0"/>
              </a:rPr>
              <a:t>to SVR</a:t>
            </a:r>
            <a:r>
              <a:rPr lang="en-GB" baseline="-25000" dirty="0">
                <a:latin typeface="Arial" pitchFamily="34" charset="0"/>
                <a:cs typeface="Arial" pitchFamily="34" charset="0"/>
              </a:rPr>
              <a:t>12</a:t>
            </a:r>
            <a:r>
              <a:rPr lang="en-GB" dirty="0">
                <a:latin typeface="Arial" pitchFamily="34" charset="0"/>
                <a:cs typeface="Arial" pitchFamily="34" charset="0"/>
              </a:rPr>
              <a:t> rates of 83% overall, and did not achieve superiority compared with the historical control</a:t>
            </a:r>
          </a:p>
          <a:p>
            <a:pPr lvl="1">
              <a:spcBef>
                <a:spcPts val="0"/>
              </a:spcBef>
            </a:pPr>
            <a:r>
              <a:rPr lang="en-GB" b="0" dirty="0">
                <a:latin typeface="Arial" pitchFamily="34" charset="0"/>
                <a:cs typeface="Arial" pitchFamily="34" charset="0"/>
              </a:rPr>
              <a:t>In the 12-week arm, 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SVR</a:t>
            </a:r>
            <a:r>
              <a:rPr lang="en-GB" b="0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 ≥ 92% 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were observed in all 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subgroups, 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including 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those 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with baseline characteristics historically associated with a poor response to HCV treatment (non-CC IL28B genotype, high HCV RNA at baseline, 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genotype 1a [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with or without Q80K])</a:t>
            </a:r>
          </a:p>
          <a:p>
            <a:pPr lvl="1">
              <a:spcBef>
                <a:spcPts val="0"/>
              </a:spcBef>
            </a:pPr>
            <a:r>
              <a:rPr lang="en-GB" b="0" dirty="0">
                <a:latin typeface="Arial" pitchFamily="34" charset="0"/>
                <a:cs typeface="Arial" pitchFamily="34" charset="0"/>
              </a:rPr>
              <a:t>In the 8-week arm, high SVR</a:t>
            </a:r>
            <a:r>
              <a:rPr lang="en-GB" b="0" baseline="-25000" dirty="0">
                <a:latin typeface="Arial" pitchFamily="34" charset="0"/>
                <a:cs typeface="Arial" pitchFamily="34" charset="0"/>
              </a:rPr>
              <a:t>12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 rates were observed in 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patients 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with baseline HCV RNA 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&lt; 4 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million IU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/ml 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(96%), 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genotype 1b (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92%) and IL28B CC genotype (93%)</a:t>
            </a:r>
          </a:p>
          <a:p>
            <a:pPr lvl="1">
              <a:spcBef>
                <a:spcPts val="0"/>
              </a:spcBef>
            </a:pPr>
            <a:r>
              <a:rPr lang="en-GB" b="0" dirty="0">
                <a:latin typeface="Arial" pitchFamily="34" charset="0"/>
                <a:cs typeface="Arial" pitchFamily="34" charset="0"/>
              </a:rPr>
              <a:t>Patients in the 8-week arm with baseline HCV RNA 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&lt; 4 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million IU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/ml 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had low relapse rates (4%)</a:t>
            </a:r>
          </a:p>
          <a:p>
            <a:pPr lvl="1">
              <a:spcBef>
                <a:spcPts val="0"/>
              </a:spcBef>
            </a:pPr>
            <a:r>
              <a:rPr lang="en-GB" b="0" dirty="0">
                <a:latin typeface="Arial" pitchFamily="34" charset="0"/>
                <a:cs typeface="Arial" pitchFamily="34" charset="0"/>
              </a:rPr>
              <a:t>Treatment with SMV+SOF for 12 or 8 weeks was safe and well tolerated, with no discontinuations due to adverse events</a:t>
            </a:r>
          </a:p>
          <a:p>
            <a:pPr lvl="1">
              <a:spcBef>
                <a:spcPts val="0"/>
              </a:spcBef>
            </a:pPr>
            <a:r>
              <a:rPr lang="en-GB" b="0" dirty="0">
                <a:latin typeface="Arial" pitchFamily="34" charset="0"/>
                <a:cs typeface="Arial" pitchFamily="34" charset="0"/>
              </a:rPr>
              <a:t>Patient-reported symptoms and quality of life significantly improved from baseline to the SVR</a:t>
            </a:r>
            <a:r>
              <a:rPr lang="en-GB" b="0" baseline="-25000" dirty="0">
                <a:latin typeface="Arial" pitchFamily="34" charset="0"/>
                <a:cs typeface="Arial" pitchFamily="34" charset="0"/>
              </a:rPr>
              <a:t>12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 time point in both treatment 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arms</a:t>
            </a:r>
            <a:endParaRPr lang="en-GB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OPTIMIST-1 Study: SMV + SOF for genotype 1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and no cirrhosis</a:t>
            </a:r>
            <a:endParaRPr lang="fr-FR" dirty="0"/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OPTIMIST-1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252243" y="6565900"/>
            <a:ext cx="38838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2016, Jan 22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27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4909</TotalTime>
  <Words>1204</Words>
  <Application>Microsoft Office PowerPoint</Application>
  <PresentationFormat>Affichage à l'écran (4:3)</PresentationFormat>
  <Paragraphs>334</Paragraphs>
  <Slides>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OPTIMIST-1 Study: SMV + SOF for genotype 1 and no cirrhosis</vt:lpstr>
      <vt:lpstr>OPTIMIST-1 Study: SMV + SOF for genotype 1 and no cirrhosis</vt:lpstr>
      <vt:lpstr>OPTIMIST-1 Study: SMV + SOF for genotype 1 and no cirrhosis</vt:lpstr>
      <vt:lpstr>OPTIMIST-1 Study: SMV + SOF for genotype 1 and no cirrhosis</vt:lpstr>
      <vt:lpstr>OPTIMIST-1 Study: SMV + SOF for genotype 1 and no cirrhosis</vt:lpstr>
      <vt:lpstr>OPTIMIST-1 Study: SMV + SOF for genotype 1 and no cirrhosis</vt:lpstr>
      <vt:lpstr>OPTIMIST-1 Study: SMV + SOF for genotype 1 and no cirrhosis</vt:lpstr>
      <vt:lpstr>OPTIMIST-1 Study: SMV + SOF for genotype 1 and no cirrhosis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124</cp:revision>
  <dcterms:created xsi:type="dcterms:W3CDTF">2010-10-19T10:42:50Z</dcterms:created>
  <dcterms:modified xsi:type="dcterms:W3CDTF">2016-07-28T08:26:58Z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7C816CE2-2DFF-479E-A154-4A9C21A62A0E</vt:lpwstr>
  </property>
  <property fmtid="{D5CDD505-2E9C-101B-9397-08002B2CF9AE}" pid="3" name="ArticulatePath">
    <vt:lpwstr>HCV-trials_Masque</vt:lpwstr>
  </property>
</Properties>
</file>