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286" r:id="rId4"/>
    <p:sldId id="287" r:id="rId5"/>
    <p:sldId id="288" r:id="rId6"/>
    <p:sldId id="289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10EB00"/>
    <a:srgbClr val="FF66CC"/>
    <a:srgbClr val="FFFFFF"/>
    <a:srgbClr val="DDDDDD"/>
    <a:srgbClr val="333399"/>
    <a:srgbClr val="000066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783" autoAdjust="0"/>
  </p:normalViewPr>
  <p:slideViewPr>
    <p:cSldViewPr>
      <p:cViewPr varScale="1">
        <p:scale>
          <a:sx n="107" d="100"/>
          <a:sy n="107" d="100"/>
        </p:scale>
        <p:origin x="-2370" y="-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31/08/2015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795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137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220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021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043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020180" y="1869856"/>
            <a:ext cx="0" cy="223964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5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PHOTON-1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40382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eaLnBrk="1" hangingPunct="1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cs typeface="+mn-cs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  <a:defRPr>
                <a:latin typeface="+mn-lt"/>
              </a:defRPr>
            </a:lvl2pPr>
            <a:lvl3pPr marL="1144588" indent="-228600" eaLnBrk="0" hangingPunct="0">
              <a:spcBef>
                <a:spcPct val="20000"/>
              </a:spcBef>
              <a:buClr>
                <a:srgbClr val="0070C0"/>
              </a:buClr>
              <a:buChar char="•"/>
              <a:defRPr sz="16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70C0"/>
              </a:buClr>
              <a:buChar char="–"/>
              <a:defRPr sz="14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70C0"/>
              </a:buClr>
              <a:buChar char="»"/>
              <a:defRPr sz="14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mtClean="0"/>
              <a:t>Design</a:t>
            </a:r>
            <a:endParaRPr lang="en-US"/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312542" y="1936725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219669" y="5227838"/>
            <a:ext cx="7971787" cy="131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>
              <a:spcBef>
                <a:spcPct val="200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Objective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</a:pPr>
            <a:r>
              <a:rPr lang="en-US" dirty="0" smtClean="0">
                <a:latin typeface="+mn-lt"/>
              </a:rPr>
              <a:t>SVR</a:t>
            </a:r>
            <a:r>
              <a:rPr lang="en-US" baseline="-25000" dirty="0" smtClean="0">
                <a:latin typeface="+mn-lt"/>
              </a:rPr>
              <a:t>12</a:t>
            </a:r>
            <a:r>
              <a:rPr lang="en-US" dirty="0" smtClean="0">
                <a:latin typeface="+mn-lt"/>
              </a:rPr>
              <a:t> with 2-sided 95% CI, descriptive analysis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</a:pPr>
            <a:r>
              <a:rPr lang="en-US" dirty="0" smtClean="0">
                <a:latin typeface="+mn-lt"/>
              </a:rPr>
              <a:t>Multivariate analyses of predictors of SVR</a:t>
            </a:r>
            <a:r>
              <a:rPr lang="en-US" baseline="-25000" dirty="0" smtClean="0">
                <a:latin typeface="+mn-lt"/>
              </a:rPr>
              <a:t>12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5116045" y="2330163"/>
          <a:ext cx="3490759" cy="377825"/>
        </p:xfrm>
        <a:graphic>
          <a:graphicData uri="http://schemas.openxmlformats.org/drawingml/2006/table">
            <a:tbl>
              <a:tblPr/>
              <a:tblGrid>
                <a:gridCol w="3490759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RBV,  N= 114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5116045" y="2992356"/>
          <a:ext cx="1904227" cy="368300"/>
        </p:xfrm>
        <a:graphic>
          <a:graphicData uri="http://schemas.openxmlformats.org/drawingml/2006/table">
            <a:tbl>
              <a:tblPr/>
              <a:tblGrid>
                <a:gridCol w="190422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RBV, N = 68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911386" y="1287888"/>
            <a:ext cx="1293839" cy="4432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Not randomised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-label</a:t>
            </a:r>
            <a:endParaRPr lang="en-US" sz="12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70623" y="1760373"/>
            <a:ext cx="3564000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 2 or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(Genotype 1, 2, 3)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experienced (Genotype 2 and 3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)</a:t>
            </a:r>
            <a:b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HIV infection</a:t>
            </a:r>
            <a:endParaRPr lang="en-US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On ARV with HIV RNA &lt; 50 c/ml,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not on ARV with CD4 &gt; 500/mm</a:t>
            </a:r>
            <a:r>
              <a:rPr lang="en-US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PHOTON-1 Study</a:t>
            </a:r>
            <a:r>
              <a:rPr lang="en-GB" smtClean="0"/>
              <a:t>: SOF + RBV in HCV-HIV </a:t>
            </a:r>
            <a:br>
              <a:rPr lang="en-GB" smtClean="0"/>
            </a:br>
            <a:r>
              <a:rPr lang="en-GB" smtClean="0"/>
              <a:t>co-infection</a:t>
            </a:r>
            <a:endParaRPr lang="en-GB" dirty="0"/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732042" y="1460419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8606804" y="1818058"/>
            <a:ext cx="0" cy="229144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8318666" y="1408621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9203" y="4358412"/>
            <a:ext cx="878932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</a:pPr>
            <a:r>
              <a:rPr lang="en-US" dirty="0" smtClean="0">
                <a:latin typeface="+mn-lt"/>
              </a:rPr>
              <a:t>SOF : 400 mg </a:t>
            </a:r>
            <a:r>
              <a:rPr lang="en-US" dirty="0" err="1" smtClean="0">
                <a:latin typeface="+mn-lt"/>
              </a:rPr>
              <a:t>qd</a:t>
            </a:r>
            <a:endParaRPr lang="en-US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rgbClr val="0070C0"/>
              </a:buClr>
              <a:buChar char="–"/>
            </a:pPr>
            <a:r>
              <a:rPr lang="en-US" dirty="0" smtClean="0">
                <a:latin typeface="+mn-lt"/>
              </a:rPr>
              <a:t>RBV (bid dosing) : 1000 mg/day if &lt; 75 kg or 1200 mg/day if ≥ 75 kg</a:t>
            </a:r>
            <a:endParaRPr lang="en-US" dirty="0">
              <a:latin typeface="+mn-lt"/>
            </a:endParaRPr>
          </a:p>
        </p:txBody>
      </p:sp>
      <p:sp>
        <p:nvSpPr>
          <p:cNvPr id="30" name="Line 63"/>
          <p:cNvSpPr>
            <a:spLocks noChangeShapeType="1"/>
          </p:cNvSpPr>
          <p:nvPr/>
        </p:nvSpPr>
        <p:spPr bwMode="auto">
          <a:xfrm>
            <a:off x="3734623" y="3223035"/>
            <a:ext cx="133208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63"/>
          <p:cNvSpPr>
            <a:spLocks noChangeShapeType="1"/>
          </p:cNvSpPr>
          <p:nvPr/>
        </p:nvSpPr>
        <p:spPr bwMode="auto">
          <a:xfrm>
            <a:off x="3734623" y="2569837"/>
            <a:ext cx="133208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3734623" y="3855863"/>
            <a:ext cx="133208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956227" y="2074155"/>
            <a:ext cx="104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333399"/>
                </a:solidFill>
                <a:latin typeface="Calibri" pitchFamily="34" charset="0"/>
              </a:rPr>
              <a:t>Genotype 1</a:t>
            </a:r>
          </a:p>
          <a:p>
            <a:pPr algn="ctr"/>
            <a:r>
              <a:rPr lang="en-US" sz="1400" b="1" smtClean="0">
                <a:solidFill>
                  <a:srgbClr val="333399"/>
                </a:solidFill>
                <a:latin typeface="Calibri" pitchFamily="34" charset="0"/>
              </a:rPr>
              <a:t>Naïve</a:t>
            </a:r>
            <a:endParaRPr lang="en-US" sz="1400" b="1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867260" y="2710763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333399"/>
                </a:solidFill>
                <a:latin typeface="Calibri" pitchFamily="34" charset="0"/>
              </a:rPr>
              <a:t>Genotype 2, 3</a:t>
            </a:r>
          </a:p>
          <a:p>
            <a:pPr algn="ctr"/>
            <a:r>
              <a:rPr lang="en-US" sz="1400" b="1" smtClean="0">
                <a:solidFill>
                  <a:srgbClr val="333399"/>
                </a:solidFill>
                <a:latin typeface="Calibri" pitchFamily="34" charset="0"/>
              </a:rPr>
              <a:t>Naïve</a:t>
            </a:r>
            <a:endParaRPr lang="en-US" sz="1400" b="1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867260" y="3326030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mtClean="0">
                <a:solidFill>
                  <a:srgbClr val="333399"/>
                </a:solidFill>
                <a:latin typeface="Calibri" pitchFamily="34" charset="0"/>
              </a:rPr>
              <a:t>Genotype 2, 3</a:t>
            </a:r>
          </a:p>
          <a:p>
            <a:pPr algn="ctr"/>
            <a:r>
              <a:rPr lang="en-US" sz="1400" b="1" smtClean="0">
                <a:solidFill>
                  <a:srgbClr val="333399"/>
                </a:solidFill>
                <a:latin typeface="Calibri" pitchFamily="34" charset="0"/>
              </a:rPr>
              <a:t>Experienced</a:t>
            </a:r>
            <a:endParaRPr lang="en-US" sz="1400" b="1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6110546" y="656526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en-GB" dirty="0" err="1"/>
              <a:t>Sulkowski</a:t>
            </a:r>
            <a:r>
              <a:rPr lang="en-GB" dirty="0"/>
              <a:t> M. JAMA </a:t>
            </a:r>
            <a:r>
              <a:rPr lang="en-GB" dirty="0" smtClean="0"/>
              <a:t>2014;312:353-61</a:t>
            </a:r>
            <a:endParaRPr lang="en-GB" dirty="0"/>
          </a:p>
        </p:txBody>
      </p:sp>
      <p:graphicFrame>
        <p:nvGraphicFramePr>
          <p:cNvPr id="25" name="Group 8"/>
          <p:cNvGraphicFramePr>
            <a:graphicFrameLocks noGrp="1"/>
          </p:cNvGraphicFramePr>
          <p:nvPr>
            <p:extLst/>
          </p:nvPr>
        </p:nvGraphicFramePr>
        <p:xfrm>
          <a:off x="5116045" y="3645024"/>
          <a:ext cx="3490759" cy="377825"/>
        </p:xfrm>
        <a:graphic>
          <a:graphicData uri="http://schemas.openxmlformats.org/drawingml/2006/table">
            <a:tbl>
              <a:tblPr/>
              <a:tblGrid>
                <a:gridCol w="3490759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RBV, N = 41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9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PHOTON-1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in HCV-HIV </a:t>
            </a:r>
            <a:br>
              <a:rPr lang="en-GB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9376637"/>
              </p:ext>
            </p:extLst>
          </p:nvPr>
        </p:nvGraphicFramePr>
        <p:xfrm>
          <a:off x="197643" y="1723777"/>
          <a:ext cx="8748714" cy="4455936"/>
        </p:xfrm>
        <a:graphic>
          <a:graphicData uri="http://schemas.openxmlformats.org/drawingml/2006/table">
            <a:tbl>
              <a:tblPr/>
              <a:tblGrid>
                <a:gridCol w="3726285"/>
                <a:gridCol w="1728192"/>
                <a:gridCol w="1669592"/>
                <a:gridCol w="1624645"/>
              </a:tblGrid>
              <a:tr h="52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2,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2,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61% / 33%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 / 12%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78% / 17%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27.3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27.4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27.3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 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1a: 79% / 1b: 21%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2: 38% / 3: 62%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2: 59% / 3 : 41%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26.5%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36.8%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48.8%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3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 ± 0.83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 ± 0.60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± 0.69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4.4%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10.3%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24.4%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n-GB" sz="13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581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562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579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 ARV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98.2%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89.7%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95.1%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ARV (%) : EFV ; ATV/r ; DRV/r ; RAL ; RPV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 ; 21 ; 13 ; 19 ; 6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 ; 12 ; 28 ; 13 ; 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; 21 ; 5 ; 18 ;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(3 AE, 1 Failure)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(3 AE)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(1 AE)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W12 visit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113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08249" y="1140544"/>
            <a:ext cx="69275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</a:t>
            </a:r>
            <a:r>
              <a:rPr lang="fr-FR" sz="2400" b="1" dirty="0" err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characteristics</a:t>
            </a:r>
            <a:r>
              <a:rPr lang="fr-FR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 and patient disposition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PHOTON-1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110546" y="656526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en-GB" dirty="0" err="1"/>
              <a:t>Sulkowski</a:t>
            </a:r>
            <a:r>
              <a:rPr lang="en-GB" dirty="0"/>
              <a:t> M. JAMA </a:t>
            </a:r>
            <a:r>
              <a:rPr lang="en-GB" dirty="0" smtClean="0"/>
              <a:t>2014;312:353-61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4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907704" y="1183302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defRPr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r>
              <a:rPr lang="fr-FR" dirty="0"/>
              <a:t>SVR</a:t>
            </a:r>
            <a:r>
              <a:rPr lang="fr-FR" baseline="-25000" dirty="0"/>
              <a:t>12</a:t>
            </a:r>
            <a:r>
              <a:rPr lang="fr-FR" dirty="0"/>
              <a:t> (HCV RNA &lt; 25 IU</a:t>
            </a:r>
            <a:r>
              <a:rPr lang="fr-FR" dirty="0" smtClean="0"/>
              <a:t>/ml), % (95% CI)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215978" y="2106613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grpSp>
        <p:nvGrpSpPr>
          <p:cNvPr id="81" name="Groupe 80"/>
          <p:cNvGrpSpPr/>
          <p:nvPr/>
        </p:nvGrpSpPr>
        <p:grpSpPr>
          <a:xfrm>
            <a:off x="683568" y="1772816"/>
            <a:ext cx="8208912" cy="432048"/>
            <a:chOff x="683568" y="1772816"/>
            <a:chExt cx="8208912" cy="432048"/>
          </a:xfrm>
        </p:grpSpPr>
        <p:sp>
          <p:nvSpPr>
            <p:cNvPr id="78" name="AutoShape 126"/>
            <p:cNvSpPr>
              <a:spLocks noChangeArrowheads="1"/>
            </p:cNvSpPr>
            <p:nvPr/>
          </p:nvSpPr>
          <p:spPr bwMode="auto">
            <a:xfrm>
              <a:off x="683568" y="1772816"/>
              <a:ext cx="8208912" cy="43204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800"/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915123" y="1924890"/>
              <a:ext cx="177800" cy="144462"/>
            </a:xfrm>
            <a:prstGeom prst="rect">
              <a:avLst/>
            </a:prstGeom>
            <a:solidFill>
              <a:srgbClr val="7030A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1072286" y="1812455"/>
              <a:ext cx="18926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Genotype 1 Naïve</a:t>
              </a:r>
              <a:endParaRPr lang="en-GB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0" name="Rectangle 3"/>
            <p:cNvSpPr>
              <a:spLocks noChangeArrowheads="1"/>
            </p:cNvSpPr>
            <p:nvPr/>
          </p:nvSpPr>
          <p:spPr bwMode="auto">
            <a:xfrm>
              <a:off x="2996862" y="1924890"/>
              <a:ext cx="177800" cy="144462"/>
            </a:xfrm>
            <a:prstGeom prst="rect">
              <a:avLst/>
            </a:prstGeom>
            <a:solidFill>
              <a:srgbClr val="FF66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1" name="ZoneTexte 84"/>
            <p:cNvSpPr txBox="1">
              <a:spLocks noChangeArrowheads="1"/>
            </p:cNvSpPr>
            <p:nvPr/>
          </p:nvSpPr>
          <p:spPr bwMode="auto">
            <a:xfrm>
              <a:off x="3154025" y="1812455"/>
              <a:ext cx="24801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Genotype 2 and 3 Naïve</a:t>
              </a:r>
              <a:endParaRPr lang="en-GB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4" name="Rectangle 3"/>
            <p:cNvSpPr>
              <a:spLocks noChangeArrowheads="1"/>
            </p:cNvSpPr>
            <p:nvPr/>
          </p:nvSpPr>
          <p:spPr bwMode="auto">
            <a:xfrm>
              <a:off x="5612740" y="1924890"/>
              <a:ext cx="177800" cy="144462"/>
            </a:xfrm>
            <a:prstGeom prst="rect">
              <a:avLst/>
            </a:prstGeom>
            <a:solidFill>
              <a:srgbClr val="10EB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7" name="ZoneTexte 84"/>
            <p:cNvSpPr txBox="1">
              <a:spLocks noChangeArrowheads="1"/>
            </p:cNvSpPr>
            <p:nvPr/>
          </p:nvSpPr>
          <p:spPr bwMode="auto">
            <a:xfrm>
              <a:off x="5769903" y="1812455"/>
              <a:ext cx="31039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b="1" dirty="0" smtClean="0">
                  <a:solidFill>
                    <a:srgbClr val="000066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Genotype 2 and 3 Experienced</a:t>
              </a:r>
              <a:endParaRPr lang="en-GB" b="1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PHOTON-1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in HCV-HIV </a:t>
            </a:r>
            <a:br>
              <a:rPr lang="en-GB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fr-FR" dirty="0"/>
          </a:p>
        </p:txBody>
      </p:sp>
      <p:sp>
        <p:nvSpPr>
          <p:cNvPr id="62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PHOTON-1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90578" y="2237383"/>
            <a:ext cx="8661895" cy="3996567"/>
            <a:chOff x="190578" y="2165247"/>
            <a:chExt cx="8661895" cy="4639539"/>
          </a:xfrm>
        </p:grpSpPr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89003" y="515704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89003" y="4286792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90578" y="2487613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89003" y="3356272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54115" y="527712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54115" y="438221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54115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54115" y="348730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44604" y="2582862"/>
              <a:ext cx="0" cy="36000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683568" y="2712646"/>
              <a:ext cx="993368" cy="714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76.3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(67.4-83.8)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1595401" y="2778674"/>
              <a:ext cx="367408" cy="46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1357928" y="6500857"/>
              <a:ext cx="1467068" cy="303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500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Sub-genotype</a:t>
              </a:r>
              <a:endParaRPr lang="en-GB" sz="1500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54114" y="6172040"/>
              <a:ext cx="829835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921872" y="6166487"/>
              <a:ext cx="447558" cy="393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All</a:t>
              </a:r>
              <a:endParaRPr lang="en-GB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6109840" y="2836507"/>
              <a:ext cx="338400" cy="3337200"/>
            </a:xfrm>
            <a:prstGeom prst="rect">
              <a:avLst/>
            </a:prstGeom>
            <a:solidFill>
              <a:srgbClr val="10EB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2262439" y="3794117"/>
              <a:ext cx="367408" cy="46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54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3203848" y="2750397"/>
              <a:ext cx="854421" cy="714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75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(63-84.7)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5796136" y="2165247"/>
              <a:ext cx="993368" cy="7145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92.7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(80.1-98.5)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4087684" y="2623906"/>
              <a:ext cx="384365" cy="46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88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736060" y="2473325"/>
              <a:ext cx="367408" cy="46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 bwMode="auto">
            <a:xfrm>
              <a:off x="1474899" y="6510225"/>
              <a:ext cx="12708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ZoneTexte 78"/>
            <p:cNvSpPr txBox="1"/>
            <p:nvPr/>
          </p:nvSpPr>
          <p:spPr>
            <a:xfrm>
              <a:off x="619372" y="5805578"/>
              <a:ext cx="314510" cy="357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N</a:t>
              </a:r>
              <a:endParaRPr lang="fr-FR" sz="1400" dirty="0"/>
            </a:p>
          </p:txBody>
        </p:sp>
        <p:sp>
          <p:nvSpPr>
            <p:cNvPr id="75" name="Rectangle 40"/>
            <p:cNvSpPr>
              <a:spLocks noChangeArrowheads="1"/>
            </p:cNvSpPr>
            <p:nvPr/>
          </p:nvSpPr>
          <p:spPr bwMode="auto">
            <a:xfrm>
              <a:off x="1514980" y="6166487"/>
              <a:ext cx="412292" cy="393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1a</a:t>
              </a:r>
              <a:endParaRPr lang="en-GB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4" name="Rectangle 40"/>
            <p:cNvSpPr>
              <a:spLocks noChangeArrowheads="1"/>
            </p:cNvSpPr>
            <p:nvPr/>
          </p:nvSpPr>
          <p:spPr bwMode="auto">
            <a:xfrm>
              <a:off x="2227339" y="6166487"/>
              <a:ext cx="423514" cy="393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1b</a:t>
              </a:r>
              <a:endParaRPr lang="en-GB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8" name="Rectangle 144"/>
            <p:cNvSpPr>
              <a:spLocks noChangeArrowheads="1"/>
            </p:cNvSpPr>
            <p:nvPr/>
          </p:nvSpPr>
          <p:spPr bwMode="auto">
            <a:xfrm>
              <a:off x="7405169" y="2434677"/>
              <a:ext cx="367408" cy="46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8" name="Rectangle 40"/>
            <p:cNvSpPr>
              <a:spLocks noChangeArrowheads="1"/>
            </p:cNvSpPr>
            <p:nvPr/>
          </p:nvSpPr>
          <p:spPr bwMode="auto">
            <a:xfrm>
              <a:off x="6633279" y="6166487"/>
              <a:ext cx="532518" cy="357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GT2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9" name="Rectangle 40"/>
            <p:cNvSpPr>
              <a:spLocks noChangeArrowheads="1"/>
            </p:cNvSpPr>
            <p:nvPr/>
          </p:nvSpPr>
          <p:spPr bwMode="auto">
            <a:xfrm>
              <a:off x="7306574" y="6166487"/>
              <a:ext cx="532518" cy="357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GT3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987456" y="2764506"/>
              <a:ext cx="6747262" cy="3384000"/>
              <a:chOff x="987456" y="2764506"/>
              <a:chExt cx="6747262" cy="3384000"/>
            </a:xfrm>
          </p:grpSpPr>
          <p:sp>
            <p:nvSpPr>
              <p:cNvPr id="238615" name="Rectangle 133"/>
              <p:cNvSpPr>
                <a:spLocks noChangeArrowheads="1"/>
              </p:cNvSpPr>
              <p:nvPr/>
            </p:nvSpPr>
            <p:spPr bwMode="auto">
              <a:xfrm>
                <a:off x="987456" y="3401706"/>
                <a:ext cx="338400" cy="2746800"/>
              </a:xfrm>
              <a:prstGeom prst="rect">
                <a:avLst/>
              </a:prstGeom>
              <a:solidFill>
                <a:srgbClr val="7030A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30" name="Rectangle 133"/>
              <p:cNvSpPr>
                <a:spLocks noChangeArrowheads="1"/>
              </p:cNvSpPr>
              <p:nvPr/>
            </p:nvSpPr>
            <p:spPr bwMode="auto">
              <a:xfrm>
                <a:off x="2283052" y="4204506"/>
                <a:ext cx="338400" cy="1944000"/>
              </a:xfrm>
              <a:prstGeom prst="rect">
                <a:avLst/>
              </a:prstGeom>
              <a:solidFill>
                <a:srgbClr val="7030A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0" name="Rectangle 133"/>
              <p:cNvSpPr>
                <a:spLocks noChangeArrowheads="1"/>
              </p:cNvSpPr>
              <p:nvPr/>
            </p:nvSpPr>
            <p:spPr bwMode="auto">
              <a:xfrm>
                <a:off x="4110667" y="2980506"/>
                <a:ext cx="338400" cy="3168000"/>
              </a:xfrm>
              <a:prstGeom prst="rect">
                <a:avLst/>
              </a:prstGeom>
              <a:solidFill>
                <a:srgbClr val="FF66CC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2" name="Rectangle 133"/>
              <p:cNvSpPr>
                <a:spLocks noChangeArrowheads="1"/>
              </p:cNvSpPr>
              <p:nvPr/>
            </p:nvSpPr>
            <p:spPr bwMode="auto">
              <a:xfrm>
                <a:off x="7396318" y="2764506"/>
                <a:ext cx="338400" cy="3384000"/>
              </a:xfrm>
              <a:prstGeom prst="rect">
                <a:avLst/>
              </a:prstGeom>
              <a:solidFill>
                <a:srgbClr val="10EB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1" name="Rectangle 133"/>
              <p:cNvSpPr>
                <a:spLocks noChangeArrowheads="1"/>
              </p:cNvSpPr>
              <p:nvPr/>
            </p:nvSpPr>
            <p:spPr bwMode="auto">
              <a:xfrm>
                <a:off x="3448580" y="3448506"/>
                <a:ext cx="338400" cy="2700000"/>
              </a:xfrm>
              <a:prstGeom prst="rect">
                <a:avLst/>
              </a:prstGeom>
              <a:solidFill>
                <a:srgbClr val="FF66CC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53" name="Rectangle 133"/>
              <p:cNvSpPr>
                <a:spLocks noChangeArrowheads="1"/>
              </p:cNvSpPr>
              <p:nvPr/>
            </p:nvSpPr>
            <p:spPr bwMode="auto">
              <a:xfrm>
                <a:off x="1602181" y="3196506"/>
                <a:ext cx="338400" cy="2952000"/>
              </a:xfrm>
              <a:prstGeom prst="rect">
                <a:avLst/>
              </a:prstGeom>
              <a:solidFill>
                <a:srgbClr val="7030A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7" name="Rectangle 133"/>
              <p:cNvSpPr>
                <a:spLocks noChangeArrowheads="1"/>
              </p:cNvSpPr>
              <p:nvPr/>
            </p:nvSpPr>
            <p:spPr bwMode="auto">
              <a:xfrm>
                <a:off x="6736060" y="2836506"/>
                <a:ext cx="338400" cy="3312000"/>
              </a:xfrm>
              <a:prstGeom prst="rect">
                <a:avLst/>
              </a:prstGeom>
              <a:solidFill>
                <a:srgbClr val="10EB0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66" name="Rectangle 133"/>
              <p:cNvSpPr>
                <a:spLocks noChangeArrowheads="1"/>
              </p:cNvSpPr>
              <p:nvPr/>
            </p:nvSpPr>
            <p:spPr bwMode="auto">
              <a:xfrm>
                <a:off x="4692947" y="3736506"/>
                <a:ext cx="338400" cy="2412000"/>
              </a:xfrm>
              <a:prstGeom prst="rect">
                <a:avLst/>
              </a:prstGeom>
              <a:solidFill>
                <a:srgbClr val="FF66CC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68" name="Rectangle 144"/>
            <p:cNvSpPr>
              <a:spLocks noChangeArrowheads="1"/>
            </p:cNvSpPr>
            <p:nvPr/>
          </p:nvSpPr>
          <p:spPr bwMode="auto">
            <a:xfrm>
              <a:off x="4692947" y="3350510"/>
              <a:ext cx="367408" cy="46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67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6077549" y="6166487"/>
              <a:ext cx="447558" cy="393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All</a:t>
              </a:r>
              <a:endParaRPr lang="en-GB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Rectangle 40"/>
            <p:cNvSpPr>
              <a:spLocks noChangeArrowheads="1"/>
            </p:cNvSpPr>
            <p:nvPr/>
          </p:nvSpPr>
          <p:spPr bwMode="auto">
            <a:xfrm>
              <a:off x="4039482" y="6166487"/>
              <a:ext cx="532518" cy="357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GT2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4580193" y="6166487"/>
              <a:ext cx="532518" cy="357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GT3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3361965" y="6166487"/>
              <a:ext cx="447558" cy="393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All</a:t>
              </a:r>
              <a:endParaRPr lang="en-GB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Rectangle 135"/>
            <p:cNvSpPr>
              <a:spLocks noChangeArrowheads="1"/>
            </p:cNvSpPr>
            <p:nvPr/>
          </p:nvSpPr>
          <p:spPr bwMode="auto">
            <a:xfrm>
              <a:off x="386467" y="6058514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909190" y="5805578"/>
              <a:ext cx="470890" cy="357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114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1528436" y="5805578"/>
              <a:ext cx="384365" cy="357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90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243689" y="5805578"/>
              <a:ext cx="384365" cy="3572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>
                  <a:solidFill>
                    <a:schemeClr val="bg1"/>
                  </a:solidFill>
                </a:rPr>
                <a:t>24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424006" y="580557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68</a:t>
              </a:r>
              <a:endParaRPr lang="fr-FR" sz="14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646982" y="580557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42</a:t>
              </a:r>
              <a:endParaRPr lang="fr-FR" sz="14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090465" y="580557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41</a:t>
              </a:r>
              <a:endParaRPr lang="fr-FR" sz="1400" dirty="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6730905" y="580557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24</a:t>
              </a:r>
              <a:endParaRPr lang="fr-FR" sz="1400" dirty="0"/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7358683" y="580557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17</a:t>
              </a:r>
              <a:endParaRPr lang="fr-FR" sz="1400" dirty="0"/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4068062" y="580557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26</a:t>
              </a:r>
              <a:endParaRPr lang="fr-FR" sz="1400" dirty="0"/>
            </a:p>
          </p:txBody>
        </p:sp>
      </p:grpSp>
      <p:sp>
        <p:nvSpPr>
          <p:cNvPr id="71" name="ZoneTexte 69"/>
          <p:cNvSpPr txBox="1">
            <a:spLocks noChangeArrowheads="1"/>
          </p:cNvSpPr>
          <p:nvPr/>
        </p:nvSpPr>
        <p:spPr bwMode="auto">
          <a:xfrm>
            <a:off x="6110546" y="656526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en-GB" dirty="0" err="1"/>
              <a:t>Sulkowski</a:t>
            </a:r>
            <a:r>
              <a:rPr lang="en-GB" dirty="0"/>
              <a:t> M. JAMA </a:t>
            </a:r>
            <a:r>
              <a:rPr lang="en-GB" dirty="0" smtClean="0"/>
              <a:t>2014;312:353-61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11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228892" y="1196752"/>
            <a:ext cx="8830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defRPr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r>
              <a:rPr lang="en-US" dirty="0" smtClean="0"/>
              <a:t>Multivariate analysis of factors associated with SVR</a:t>
            </a:r>
            <a:r>
              <a:rPr lang="en-US" baseline="-25000" dirty="0" smtClean="0"/>
              <a:t>12</a:t>
            </a:r>
            <a:r>
              <a:rPr lang="en-US" dirty="0" smtClean="0"/>
              <a:t> in genotype 1</a:t>
            </a:r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855872"/>
              </p:ext>
            </p:extLst>
          </p:nvPr>
        </p:nvGraphicFramePr>
        <p:xfrm>
          <a:off x="323528" y="1777752"/>
          <a:ext cx="8568952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049"/>
                <a:gridCol w="2553265"/>
                <a:gridCol w="1549638"/>
              </a:tblGrid>
              <a:tr h="219325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OR (95% CI)</a:t>
                      </a:r>
                      <a:endParaRPr lang="en-US" sz="1600" b="1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p</a:t>
                      </a:r>
                      <a:endParaRPr lang="en-US" sz="1600" b="1" noProof="0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193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Non black race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2.87 (1.01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-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8.20)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0.049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325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Genotype 1a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3.42 (1.15 - 10.16)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19325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Completion of the 24 weeks of therapy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17.54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(3.77 - 83.33)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&lt;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0.001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534642"/>
              </p:ext>
            </p:extLst>
          </p:nvPr>
        </p:nvGraphicFramePr>
        <p:xfrm>
          <a:off x="251618" y="3542528"/>
          <a:ext cx="8748714" cy="2792988"/>
        </p:xfrm>
        <a:graphic>
          <a:graphicData uri="http://schemas.openxmlformats.org/drawingml/2006/table">
            <a:tbl>
              <a:tblPr/>
              <a:tblGrid>
                <a:gridCol w="3797043"/>
                <a:gridCol w="1793776"/>
                <a:gridCol w="1533250"/>
                <a:gridCol w="1624645"/>
              </a:tblGrid>
              <a:tr h="672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2,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2,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  <a:tr h="424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adherence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(genotype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adherence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treatment completers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non-completers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19/103 (18%)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6/10 (60%)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11/61 (18%)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1/6 (17%)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1/40 (2.5%)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1/1 (100%)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1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at relapse (deep sequencing)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S282T or V321A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L159F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(genotype 3a)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3145230" y="3068960"/>
            <a:ext cx="3082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fr-FR"/>
            </a:defPPr>
            <a:lvl1pPr algn="ctr">
              <a:defRPr sz="2400" b="1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defRPr>
            </a:lvl1pPr>
            <a:lvl2pPr lvl="1"/>
          </a:lstStyle>
          <a:p>
            <a:r>
              <a:rPr lang="en-US" smtClean="0"/>
              <a:t>Virologic failures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PHOTON-1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in HCV-HIV </a:t>
            </a:r>
            <a:br>
              <a:rPr lang="en-GB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fr-FR" dirty="0"/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PHOTON-1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110546" y="656526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en-GB" dirty="0" err="1"/>
              <a:t>Sulkowski</a:t>
            </a:r>
            <a:r>
              <a:rPr lang="en-GB" dirty="0"/>
              <a:t> M. JAMA </a:t>
            </a:r>
            <a:r>
              <a:rPr lang="en-GB" dirty="0" smtClean="0"/>
              <a:t>2014;312:353-61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62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PHOTON-1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in HCV-HIV </a:t>
            </a:r>
            <a:br>
              <a:rPr lang="en-GB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co-infection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602461"/>
              </p:ext>
            </p:extLst>
          </p:nvPr>
        </p:nvGraphicFramePr>
        <p:xfrm>
          <a:off x="251520" y="1557338"/>
          <a:ext cx="8652077" cy="4786264"/>
        </p:xfrm>
        <a:graphic>
          <a:graphicData uri="http://schemas.openxmlformats.org/drawingml/2006/table">
            <a:tbl>
              <a:tblPr/>
              <a:tblGrid>
                <a:gridCol w="3977856"/>
                <a:gridCol w="1453351"/>
                <a:gridCol w="1696779"/>
                <a:gridCol w="1524091"/>
              </a:tblGrid>
              <a:tr h="281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  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2,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2,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(7%)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(7%)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(2%)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≥ 10% in either group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Irritability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respiratory tract infection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1.5%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hemoglobin &lt; 10g/dl ; &lt; 8.5 g/dl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 / 2% 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 / 1.5%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 / 0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653" y="1122253"/>
            <a:ext cx="874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smtClean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events, n (%)</a:t>
            </a:r>
            <a:endParaRPr lang="en-US" sz="2400" b="1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PHOTON-1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110546" y="656526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en-GB" dirty="0" err="1"/>
              <a:t>Sulkowski</a:t>
            </a:r>
            <a:r>
              <a:rPr lang="en-GB" dirty="0"/>
              <a:t> M. JAMA </a:t>
            </a:r>
            <a:r>
              <a:rPr lang="en-GB" dirty="0" smtClean="0"/>
              <a:t>2014;312:353-61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3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PHOTON-1 Study</a:t>
            </a:r>
            <a:r>
              <a:rPr lang="en-GB" smtClean="0"/>
              <a:t>: SOF + RBV in HCV-HIV </a:t>
            </a:r>
            <a:br>
              <a:rPr lang="en-GB" smtClean="0"/>
            </a:br>
            <a:r>
              <a:rPr lang="en-GB" smtClean="0"/>
              <a:t>co-infection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2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this open-label, non-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randomised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, uncontrolled study, patients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with HCV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who were co-infected </a:t>
            </a:r>
            <a:r>
              <a:rPr lang="en-US" sz="2000" smtClean="0">
                <a:ea typeface="ＭＳ Ｐゴシック" pitchFamily="-1" charset="-128"/>
                <a:cs typeface="ＭＳ Ｐゴシック" pitchFamily="-1" charset="-128"/>
              </a:rPr>
              <a:t>with HIV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had high rates of SVR</a:t>
            </a:r>
            <a:r>
              <a:rPr lang="en-US" sz="20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with the oral, IFN-free, combination of SOF </a:t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+ RBV</a:t>
            </a:r>
          </a:p>
          <a:p>
            <a:pPr lvl="3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After 24 weeks of therapy for genotype 1 treatment-naïve and genotype 2 and 3 treatment-experienced</a:t>
            </a:r>
          </a:p>
          <a:p>
            <a:pPr lvl="3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After 12 weeks of therapy for genotype 2 treatment-naïve </a:t>
            </a:r>
          </a:p>
          <a:p>
            <a:pPr lvl="2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Low rate of discontinuation for adverse events, however somewhat higher than in HCV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monoinfected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patients</a:t>
            </a:r>
          </a:p>
          <a:p>
            <a:pPr lvl="2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Confirmation of the high barrier to resistance of SOF </a:t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(no resistance mutations at failure)</a:t>
            </a:r>
          </a:p>
          <a:p>
            <a:pPr lvl="2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Limitations</a:t>
            </a:r>
          </a:p>
          <a:p>
            <a:pPr lvl="3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Underrepresentation of women and patients with cirrhosis </a:t>
            </a:r>
          </a:p>
          <a:p>
            <a:pPr lvl="3">
              <a:spcBef>
                <a:spcPts val="302"/>
              </a:spcBef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Absence of a control group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110546" y="6565265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fr-FR"/>
            </a:defPPr>
            <a:lvl1pPr algn="r">
              <a:defRPr sz="1200" i="1">
                <a:solidFill>
                  <a:srgbClr val="0070C0"/>
                </a:solidFill>
                <a:ea typeface="ＭＳ Ｐゴシック" pitchFamily="34" charset="-128"/>
              </a:defRPr>
            </a:lvl1pPr>
          </a:lstStyle>
          <a:p>
            <a:r>
              <a:rPr lang="en-GB" dirty="0" err="1"/>
              <a:t>Sulkowski</a:t>
            </a:r>
            <a:r>
              <a:rPr lang="en-GB" dirty="0"/>
              <a:t> M. JAMA </a:t>
            </a:r>
            <a:r>
              <a:rPr lang="en-GB" dirty="0" smtClean="0"/>
              <a:t>2014;312:353-61</a:t>
            </a:r>
            <a:endParaRPr lang="en-GB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89434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PHOTON-1</a:t>
            </a:r>
            <a:endParaRPr lang="en-GB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819</Words>
  <Application>Microsoft Office PowerPoint</Application>
  <PresentationFormat>Affichage à l'écran (4:3)</PresentationFormat>
  <Paragraphs>279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PHOTON-1 Study: SOF + RBV in HCV-HIV  co-infection</vt:lpstr>
      <vt:lpstr>PHOTON-1 Study: SOF + RBV in HCV-HIV  co-infection</vt:lpstr>
      <vt:lpstr>PHOTON-1 Study: SOF + RBV in HCV-HIV  co-infection</vt:lpstr>
      <vt:lpstr>PHOTON-1 Study: SOF + RBV in HCV-HIV  co-infection</vt:lpstr>
      <vt:lpstr>PHOTON-1 Study: SOF + RBV in HCV-HIV  co-infection</vt:lpstr>
      <vt:lpstr>PHOTON-1 Study: SOF + RBV in HCV-HIV  co-infection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84</cp:revision>
  <dcterms:created xsi:type="dcterms:W3CDTF">2010-10-19T10:42:50Z</dcterms:created>
  <dcterms:modified xsi:type="dcterms:W3CDTF">2015-08-31T10:41:45Z</dcterms:modified>
</cp:coreProperties>
</file>