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notesSlides/notesSlide2.xml" ContentType="application/vnd.openxmlformats-officedocument.presentationml.notesSlide+xml"/>
  <Override PartName="/ppt/tags/tag4.xml" ContentType="application/vnd.openxmlformats-officedocument.presentationml.tags+xml"/>
  <Override PartName="/ppt/notesSlides/notesSlide3.xml" ContentType="application/vnd.openxmlformats-officedocument.presentationml.notesSlid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84" r:id="rId2"/>
    <p:sldId id="285" r:id="rId3"/>
    <p:sldId id="286" r:id="rId4"/>
    <p:sldId id="287" r:id="rId5"/>
    <p:sldId id="288" r:id="rId6"/>
    <p:sldId id="289" r:id="rId7"/>
  </p:sldIdLst>
  <p:sldSz cx="9144000" cy="6858000" type="screen4x3"/>
  <p:notesSz cx="6858000" cy="9144000"/>
  <p:custDataLst>
    <p:tags r:id="rId10"/>
  </p:custDataLst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99"/>
    <a:srgbClr val="CC99FF"/>
    <a:srgbClr val="9900FF"/>
    <a:srgbClr val="DDDDDD"/>
    <a:srgbClr val="FFFFFF"/>
    <a:srgbClr val="660066"/>
    <a:srgbClr val="CC66FF"/>
    <a:srgbClr val="000066"/>
    <a:srgbClr val="10EB00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Style à thème 1 - Accentuation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5758FB7-9AC5-4552-8A53-C91805E547FA}" styleName="Style à thème 1 - Accentuation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616DA210-FB5B-4158-B5E0-FEB733F419BA}" styleName="Style clair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DA37D80-6434-44D0-A028-1B22A696006F}" styleName="Style léger 3 - Accentuation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20" y="-800"/>
      </p:cViewPr>
      <p:guideLst>
        <p:guide orient="horz"/>
        <p:guide pos="5759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interSettings" Target="printerSettings/printerSettings1.bin"/><Relationship Id="rId10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fld id="{FED37435-6F7F-4E73-AC05-7DFCA6B8B48E}" type="datetimeFigureOut">
              <a:rPr lang="fr-FR"/>
              <a:pPr>
                <a:defRPr/>
              </a:pPr>
              <a:t>14/07/15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 smtClean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fld id="{9D35950B-3B05-4EEB-A27F-E7E72F71A98A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9209308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5524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170" cy="260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>
            <a:prstTxWarp prst="textNoShape">
              <a:avLst/>
            </a:prstTxWarp>
          </a:bodyPr>
          <a:lstStyle/>
          <a:p>
            <a:pPr defTabSz="923215" fontAlgn="base">
              <a:spcBef>
                <a:spcPct val="0"/>
              </a:spcBef>
              <a:spcAft>
                <a:spcPct val="0"/>
              </a:spcAft>
            </a:pPr>
            <a:r>
              <a:rPr lang="fr-FR" sz="1300" dirty="0" err="1">
                <a:solidFill>
                  <a:prstClr val="black"/>
                </a:solidFill>
                <a:latin typeface="Trebuchet MS" pitchFamily="-1" charset="0"/>
                <a:ea typeface="ＭＳ Ｐゴシック" pitchFamily="-1" charset="-128"/>
                <a:cs typeface="ＭＳ Ｐゴシック" pitchFamily="-1" charset="-128"/>
              </a:rPr>
              <a:t>ARV-trial.com</a:t>
            </a:r>
            <a:endParaRPr lang="fr-FR" sz="1300" dirty="0">
              <a:solidFill>
                <a:prstClr val="black"/>
              </a:solidFill>
              <a:latin typeface="Trebuchet MS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5525" name="Rectangle 7"/>
          <p:cNvSpPr txBox="1">
            <a:spLocks noGrp="1" noChangeArrowheads="1"/>
          </p:cNvSpPr>
          <p:nvPr/>
        </p:nvSpPr>
        <p:spPr bwMode="auto">
          <a:xfrm>
            <a:off x="3614559" y="8424905"/>
            <a:ext cx="2968937" cy="45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>
            <a:prstTxWarp prst="textNoShape">
              <a:avLst/>
            </a:prstTxWarp>
          </a:bodyPr>
          <a:lstStyle/>
          <a:p>
            <a:pPr algn="r" defTabSz="851410" fontAlgn="base">
              <a:spcBef>
                <a:spcPct val="0"/>
              </a:spcBef>
              <a:spcAft>
                <a:spcPct val="0"/>
              </a:spcAft>
            </a:pPr>
            <a:fld id="{ABD13AC1-ED3F-2A4B-9921-15F23555C253}" type="slidenum">
              <a:rPr lang="fr-FR" sz="1200">
                <a:solidFill>
                  <a:prstClr val="black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pPr algn="r" defTabSz="851410"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fr-FR" sz="1200" dirty="0">
              <a:solidFill>
                <a:prstClr val="black"/>
              </a:solidFill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75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7572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170" cy="260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>
            <a:prstTxWarp prst="textNoShape">
              <a:avLst/>
            </a:prstTxWarp>
          </a:bodyPr>
          <a:lstStyle/>
          <a:p>
            <a:pPr defTabSz="923215" fontAlgn="base">
              <a:spcBef>
                <a:spcPct val="0"/>
              </a:spcBef>
              <a:spcAft>
                <a:spcPct val="0"/>
              </a:spcAft>
            </a:pPr>
            <a:r>
              <a:rPr lang="fr-FR" sz="1300" dirty="0" err="1">
                <a:solidFill>
                  <a:prstClr val="black"/>
                </a:solidFill>
                <a:latin typeface="Trebuchet MS" pitchFamily="-1" charset="0"/>
                <a:ea typeface="ＭＳ Ｐゴシック" pitchFamily="-1" charset="-128"/>
                <a:cs typeface="ＭＳ Ｐゴシック" pitchFamily="-1" charset="-128"/>
              </a:rPr>
              <a:t>ARV-trial.com</a:t>
            </a:r>
            <a:endParaRPr lang="fr-FR" sz="1300" dirty="0">
              <a:solidFill>
                <a:prstClr val="black"/>
              </a:solidFill>
              <a:latin typeface="Trebuchet MS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7573" name="Rectangle 7"/>
          <p:cNvSpPr txBox="1">
            <a:spLocks noGrp="1" noChangeArrowheads="1"/>
          </p:cNvSpPr>
          <p:nvPr/>
        </p:nvSpPr>
        <p:spPr bwMode="auto">
          <a:xfrm>
            <a:off x="3614559" y="8424905"/>
            <a:ext cx="2968937" cy="45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>
            <a:prstTxWarp prst="textNoShape">
              <a:avLst/>
            </a:prstTxWarp>
          </a:bodyPr>
          <a:lstStyle/>
          <a:p>
            <a:pPr algn="r" defTabSz="851410" fontAlgn="base">
              <a:spcBef>
                <a:spcPct val="0"/>
              </a:spcBef>
              <a:spcAft>
                <a:spcPct val="0"/>
              </a:spcAft>
            </a:pPr>
            <a:fld id="{880136FD-DA54-CE44-8A56-02770BFDE739}" type="slidenum">
              <a:rPr lang="fr-FR" sz="1200">
                <a:solidFill>
                  <a:prstClr val="black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pPr algn="r" defTabSz="851410"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fr-FR" sz="1200" dirty="0">
              <a:solidFill>
                <a:prstClr val="black"/>
              </a:solidFill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96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9620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170" cy="260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>
            <a:prstTxWarp prst="textNoShape">
              <a:avLst/>
            </a:prstTxWarp>
          </a:bodyPr>
          <a:lstStyle/>
          <a:p>
            <a:pPr defTabSz="923215" fontAlgn="base">
              <a:spcBef>
                <a:spcPct val="0"/>
              </a:spcBef>
              <a:spcAft>
                <a:spcPct val="0"/>
              </a:spcAft>
            </a:pPr>
            <a:r>
              <a:rPr lang="fr-FR" sz="1300" dirty="0" err="1">
                <a:solidFill>
                  <a:prstClr val="black"/>
                </a:solidFill>
                <a:latin typeface="Trebuchet MS" pitchFamily="-1" charset="0"/>
                <a:ea typeface="ＭＳ Ｐゴシック" pitchFamily="-1" charset="-128"/>
                <a:cs typeface="ＭＳ Ｐゴシック" pitchFamily="-1" charset="-128"/>
              </a:rPr>
              <a:t>ARV-trial.com</a:t>
            </a:r>
            <a:endParaRPr lang="fr-FR" sz="1300" dirty="0">
              <a:solidFill>
                <a:prstClr val="black"/>
              </a:solidFill>
              <a:latin typeface="Trebuchet MS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9621" name="Rectangle 7"/>
          <p:cNvSpPr txBox="1">
            <a:spLocks noGrp="1" noChangeArrowheads="1"/>
          </p:cNvSpPr>
          <p:nvPr/>
        </p:nvSpPr>
        <p:spPr bwMode="auto">
          <a:xfrm>
            <a:off x="3614559" y="8424905"/>
            <a:ext cx="2968937" cy="45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>
            <a:prstTxWarp prst="textNoShape">
              <a:avLst/>
            </a:prstTxWarp>
          </a:bodyPr>
          <a:lstStyle/>
          <a:p>
            <a:pPr algn="r" defTabSz="851410" fontAlgn="base">
              <a:spcBef>
                <a:spcPct val="0"/>
              </a:spcBef>
              <a:spcAft>
                <a:spcPct val="0"/>
              </a:spcAft>
            </a:pPr>
            <a:fld id="{739ECD3C-8BBF-4A4E-8234-D11AD2556071}" type="slidenum">
              <a:rPr lang="fr-FR" sz="1200">
                <a:solidFill>
                  <a:prstClr val="black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pPr algn="r" defTabSz="851410"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fr-FR" sz="1200" dirty="0">
              <a:solidFill>
                <a:prstClr val="black"/>
              </a:solidFill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45764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170" cy="260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>
            <a:prstTxWarp prst="textNoShape">
              <a:avLst/>
            </a:prstTxWarp>
          </a:bodyPr>
          <a:lstStyle/>
          <a:p>
            <a:pPr defTabSz="923215" fontAlgn="base">
              <a:spcBef>
                <a:spcPct val="0"/>
              </a:spcBef>
              <a:spcAft>
                <a:spcPct val="0"/>
              </a:spcAft>
            </a:pPr>
            <a:r>
              <a:rPr lang="fr-FR" sz="1300" dirty="0" err="1">
                <a:solidFill>
                  <a:prstClr val="black"/>
                </a:solidFill>
                <a:latin typeface="Trebuchet MS" pitchFamily="-1" charset="0"/>
                <a:ea typeface="ＭＳ Ｐゴシック" pitchFamily="-1" charset="-128"/>
                <a:cs typeface="ＭＳ Ｐゴシック" pitchFamily="-1" charset="-128"/>
              </a:rPr>
              <a:t>ARV-trial.com</a:t>
            </a:r>
            <a:endParaRPr lang="fr-FR" sz="1300" dirty="0">
              <a:solidFill>
                <a:prstClr val="black"/>
              </a:solidFill>
              <a:latin typeface="Trebuchet MS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45765" name="Rectangle 7"/>
          <p:cNvSpPr txBox="1">
            <a:spLocks noGrp="1" noChangeArrowheads="1"/>
          </p:cNvSpPr>
          <p:nvPr/>
        </p:nvSpPr>
        <p:spPr bwMode="auto">
          <a:xfrm>
            <a:off x="3614559" y="8424905"/>
            <a:ext cx="2968937" cy="45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>
            <a:prstTxWarp prst="textNoShape">
              <a:avLst/>
            </a:prstTxWarp>
          </a:bodyPr>
          <a:lstStyle/>
          <a:p>
            <a:pPr algn="r" defTabSz="851410" fontAlgn="base">
              <a:spcBef>
                <a:spcPct val="0"/>
              </a:spcBef>
              <a:spcAft>
                <a:spcPct val="0"/>
              </a:spcAft>
            </a:pPr>
            <a:fld id="{E26E9A7A-16C4-8D4C-92B1-498CD72DE977}" type="slidenum">
              <a:rPr lang="fr-FR" sz="1200">
                <a:solidFill>
                  <a:prstClr val="black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pPr algn="r" defTabSz="851410"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fr-FR" sz="1200" dirty="0">
              <a:solidFill>
                <a:prstClr val="black"/>
              </a:solidFill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 dirty="0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4925" y="1484313"/>
            <a:ext cx="4424363" cy="4924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11688" y="1484313"/>
            <a:ext cx="4424362" cy="4924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1.xml"/><Relationship Id="rId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6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76200"/>
            <a:ext cx="8351837" cy="97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9750" y="1557338"/>
            <a:ext cx="8351838" cy="482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5pPr>
      <a:lvl6pPr marL="4572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6pPr>
      <a:lvl7pPr marL="9144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7pPr>
      <a:lvl8pPr marL="13716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8pPr>
      <a:lvl9pPr marL="18288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9pPr>
    </p:titleStyle>
    <p:bodyStyle>
      <a:lvl1pPr marL="271463" indent="-271463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Font typeface="Wingdings" pitchFamily="2" charset="2"/>
        <a:buChar char="§"/>
        <a:defRPr sz="2400" b="1">
          <a:solidFill>
            <a:srgbClr val="0070C0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–"/>
        <a:defRPr>
          <a:solidFill>
            <a:srgbClr val="000066"/>
          </a:solidFill>
          <a:latin typeface="+mn-lt"/>
        </a:defRPr>
      </a:lvl2pPr>
      <a:lvl3pPr marL="1144588" indent="-22860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•"/>
        <a:defRPr sz="1600">
          <a:solidFill>
            <a:srgbClr val="000066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–"/>
        <a:defRPr sz="1400">
          <a:solidFill>
            <a:srgbClr val="000066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»"/>
        <a:defRPr sz="1400">
          <a:solidFill>
            <a:srgbClr val="000066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tags" Target="../tags/tag2.xml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tags" Target="../tags/tag3.xml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tags" Target="../tags/tag4.xml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tags" Target="../tags/tag5.xml"/><Relationship Id="rId2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tags" Target="../tags/tag6.xml"/><Relationship Id="rId2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tags" Target="../tags/tag7.xml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" name="Grouper 34"/>
          <p:cNvGrpSpPr/>
          <p:nvPr/>
        </p:nvGrpSpPr>
        <p:grpSpPr>
          <a:xfrm>
            <a:off x="0" y="6570663"/>
            <a:ext cx="1281360" cy="288111"/>
            <a:chOff x="0" y="6570663"/>
            <a:chExt cx="1281360" cy="288111"/>
          </a:xfrm>
        </p:grpSpPr>
        <p:sp>
          <p:nvSpPr>
            <p:cNvPr id="234535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1006784" cy="28811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 b="1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234536" name="ZoneTexte 23"/>
            <p:cNvSpPr txBox="1">
              <a:spLocks noChangeArrowheads="1"/>
            </p:cNvSpPr>
            <p:nvPr/>
          </p:nvSpPr>
          <p:spPr bwMode="auto">
            <a:xfrm>
              <a:off x="51355" y="6581775"/>
              <a:ext cx="1230005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200" b="1" i="1" dirty="0" smtClean="0">
                  <a:solidFill>
                    <a:srgbClr val="333399"/>
                  </a:solidFill>
                  <a:latin typeface="Cambria" pitchFamily="-1" charset="0"/>
                  <a:ea typeface="ＭＳ Ｐゴシック" pitchFamily="-1" charset="-128"/>
                  <a:cs typeface="ＭＳ Ｐゴシック" pitchFamily="-1" charset="-128"/>
                </a:rPr>
                <a:t>UNITY-1</a:t>
              </a:r>
              <a:endParaRPr lang="en-GB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</p:grpSp>
      <p:cxnSp>
        <p:nvCxnSpPr>
          <p:cNvPr id="234501" name="Connecteur droit 66"/>
          <p:cNvCxnSpPr>
            <a:cxnSpLocks noChangeShapeType="1"/>
          </p:cNvCxnSpPr>
          <p:nvPr/>
        </p:nvCxnSpPr>
        <p:spPr bwMode="auto">
          <a:xfrm rot="5400000">
            <a:off x="3710153" y="2411437"/>
            <a:ext cx="323997" cy="1588"/>
          </a:xfrm>
          <a:prstGeom prst="line">
            <a:avLst/>
          </a:prstGeom>
          <a:noFill/>
          <a:ln w="28575">
            <a:solidFill>
              <a:srgbClr val="333399"/>
            </a:solidFill>
            <a:round/>
            <a:headEnd/>
            <a:tailEnd type="triangle" w="med" len="med"/>
          </a:ln>
        </p:spPr>
      </p:cxnSp>
      <p:graphicFrame>
        <p:nvGraphicFramePr>
          <p:cNvPr id="207880" name="Group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9706143"/>
              </p:ext>
            </p:extLst>
          </p:nvPr>
        </p:nvGraphicFramePr>
        <p:xfrm>
          <a:off x="4705350" y="2595002"/>
          <a:ext cx="2276394" cy="577037"/>
        </p:xfrm>
        <a:graphic>
          <a:graphicData uri="http://schemas.openxmlformats.org/drawingml/2006/table">
            <a:tbl>
              <a:tblPr/>
              <a:tblGrid>
                <a:gridCol w="2276394"/>
              </a:tblGrid>
              <a:tr h="5770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DCV/ASV/BCB</a:t>
                      </a:r>
                      <a:endParaRPr kumimoji="0" lang="en-GB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0066"/>
                    </a:solidFill>
                  </a:tcPr>
                </a:tc>
              </a:tr>
            </a:tbl>
          </a:graphicData>
        </a:graphic>
      </p:graphicFrame>
      <p:sp>
        <p:nvSpPr>
          <p:cNvPr id="234519" name="Oval 170"/>
          <p:cNvSpPr>
            <a:spLocks noChangeArrowheads="1"/>
          </p:cNvSpPr>
          <p:nvPr/>
        </p:nvSpPr>
        <p:spPr bwMode="auto">
          <a:xfrm>
            <a:off x="3136444" y="1377422"/>
            <a:ext cx="1478648" cy="863999"/>
          </a:xfrm>
          <a:prstGeom prst="ellipse">
            <a:avLst/>
          </a:prstGeom>
          <a:solidFill>
            <a:srgbClr val="E5E5F7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98994">
                <a:alpha val="74997"/>
              </a:srgbClr>
            </a:prstShdw>
          </a:effectLst>
        </p:spPr>
        <p:txBody>
          <a:bodyPr wrap="none" lIns="0" tIns="0" rIns="0" bIns="0" anchor="ctr">
            <a:prstTxWarp prst="textNoShape">
              <a:avLst/>
            </a:prstTxWarp>
            <a:no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No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 dirty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r</a:t>
            </a:r>
            <a:r>
              <a:rPr lang="en-GB" sz="14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andomisation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Open-label</a:t>
            </a:r>
          </a:p>
        </p:txBody>
      </p:sp>
      <p:sp>
        <p:nvSpPr>
          <p:cNvPr id="234522" name="Rectangle 2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fr-FR" sz="2600" dirty="0" smtClean="0">
                <a:ea typeface="ＭＳ Ｐゴシック" pitchFamily="-1" charset="-128"/>
                <a:cs typeface="ＭＳ Ｐゴシック" pitchFamily="-1" charset="-128"/>
              </a:rPr>
              <a:t>UNITY-1 </a:t>
            </a:r>
            <a:r>
              <a:rPr lang="fr-FR" sz="2600" dirty="0" err="1" smtClean="0">
                <a:ea typeface="ＭＳ Ｐゴシック" pitchFamily="-1" charset="-128"/>
                <a:cs typeface="ＭＳ Ｐゴシック" pitchFamily="-1" charset="-128"/>
              </a:rPr>
              <a:t>Study</a:t>
            </a:r>
            <a:r>
              <a:rPr lang="en-GB" sz="2600" dirty="0" smtClean="0">
                <a:ea typeface="ＭＳ Ｐゴシック" pitchFamily="-1" charset="-128"/>
                <a:cs typeface="ＭＳ Ｐゴシック" pitchFamily="-1" charset="-128"/>
              </a:rPr>
              <a:t>: </a:t>
            </a:r>
            <a:r>
              <a:rPr lang="en-GB" sz="2600" dirty="0" err="1" smtClean="0">
                <a:ea typeface="ＭＳ Ｐゴシック" pitchFamily="-1" charset="-128"/>
                <a:cs typeface="ＭＳ Ｐゴシック" pitchFamily="-1" charset="-128"/>
              </a:rPr>
              <a:t>daclatasvir/asunaprevir/beclabuvir</a:t>
            </a:r>
            <a:r>
              <a:rPr lang="en-GB" sz="2600" dirty="0" smtClean="0">
                <a:ea typeface="ＭＳ Ｐゴシック" pitchFamily="-1" charset="-128"/>
                <a:cs typeface="ＭＳ Ｐゴシック" pitchFamily="-1" charset="-128"/>
              </a:rPr>
              <a:t> in genotype 1 without cirrhosis</a:t>
            </a:r>
            <a:endParaRPr lang="en-GB" sz="2600" dirty="0"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539750" y="1340768"/>
            <a:ext cx="8351838" cy="329506"/>
          </a:xfrm>
        </p:spPr>
        <p:txBody>
          <a:bodyPr/>
          <a:lstStyle/>
          <a:p>
            <a:r>
              <a:rPr lang="fr-FR" dirty="0"/>
              <a:t>Design</a:t>
            </a:r>
          </a:p>
          <a:p>
            <a:endParaRPr lang="fr-FR" dirty="0"/>
          </a:p>
        </p:txBody>
      </p:sp>
      <p:sp>
        <p:nvSpPr>
          <p:cNvPr id="234524" name="Line 63"/>
          <p:cNvSpPr>
            <a:spLocks noChangeShapeType="1"/>
          </p:cNvSpPr>
          <p:nvPr/>
        </p:nvSpPr>
        <p:spPr bwMode="auto">
          <a:xfrm>
            <a:off x="3143509" y="2893474"/>
            <a:ext cx="1511997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 type="none"/>
            <a:tailEnd type="triangle"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fr-FR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31" name="Line 172"/>
          <p:cNvSpPr>
            <a:spLocks noChangeShapeType="1"/>
          </p:cNvSpPr>
          <p:nvPr/>
        </p:nvSpPr>
        <p:spPr bwMode="auto">
          <a:xfrm>
            <a:off x="6989607" y="1874071"/>
            <a:ext cx="0" cy="1547998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fr-FR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34" name="Oval 110"/>
          <p:cNvSpPr>
            <a:spLocks noChangeArrowheads="1"/>
          </p:cNvSpPr>
          <p:nvPr/>
        </p:nvSpPr>
        <p:spPr bwMode="auto">
          <a:xfrm>
            <a:off x="6712610" y="1338773"/>
            <a:ext cx="576262" cy="527050"/>
          </a:xfrm>
          <a:prstGeom prst="ellipse">
            <a:avLst/>
          </a:prstGeom>
          <a:solidFill>
            <a:schemeClr val="bg1"/>
          </a:solidFill>
          <a:ln w="9525">
            <a:solidFill>
              <a:srgbClr val="00B0F0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1600" b="1" dirty="0" smtClean="0">
                <a:solidFill>
                  <a:srgbClr val="0066FF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W12</a:t>
            </a:r>
            <a:endParaRPr lang="en-GB" sz="1600" dirty="0">
              <a:solidFill>
                <a:srgbClr val="0066FF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36" name="AutoShape 162"/>
          <p:cNvSpPr>
            <a:spLocks noChangeArrowheads="1"/>
          </p:cNvSpPr>
          <p:nvPr/>
        </p:nvSpPr>
        <p:spPr bwMode="auto">
          <a:xfrm>
            <a:off x="194176" y="1825470"/>
            <a:ext cx="2951997" cy="2281475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square" anchor="ctr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6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≥ 18 years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6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Chronic HCV infection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6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Genotype 1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6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HCV RNA &gt; 10,000 IU</a:t>
            </a:r>
            <a:r>
              <a:rPr lang="en-GB" sz="16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/ml</a:t>
            </a:r>
            <a:endParaRPr lang="en-GB" sz="1600" b="1" dirty="0" smtClean="0">
              <a:solidFill>
                <a:srgbClr val="000066"/>
              </a:solidFill>
              <a:latin typeface="Calibri" pitchFamily="-1" charset="0"/>
              <a:ea typeface="Arial" pitchFamily="-1" charset="0"/>
              <a:cs typeface="Arial" pitchFamily="-1" charset="0"/>
            </a:endParaRP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6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Naïve or pre-treated with IFN-based regimen 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6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No cirrhosis*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6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No HBV or HIV co-infection</a:t>
            </a:r>
          </a:p>
        </p:txBody>
      </p:sp>
      <p:sp>
        <p:nvSpPr>
          <p:cNvPr id="86" name="Rectangle 8"/>
          <p:cNvSpPr>
            <a:spLocks noChangeArrowheads="1"/>
          </p:cNvSpPr>
          <p:nvPr/>
        </p:nvSpPr>
        <p:spPr bwMode="auto">
          <a:xfrm>
            <a:off x="3491880" y="2564904"/>
            <a:ext cx="826769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/>
            <a:r>
              <a:rPr lang="en-GB" sz="1600" b="1" dirty="0">
                <a:solidFill>
                  <a:srgbClr val="C00000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N =</a:t>
            </a:r>
            <a:r>
              <a:rPr lang="en-GB" sz="1600" b="1" dirty="0" smtClean="0">
                <a:solidFill>
                  <a:srgbClr val="C00000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 415</a:t>
            </a:r>
            <a:endParaRPr lang="en-GB" sz="1600" b="1" dirty="0">
              <a:solidFill>
                <a:srgbClr val="C00000"/>
              </a:solidFill>
              <a:latin typeface="Calibri" pitchFamily="-1" charset="0"/>
              <a:ea typeface="Arial" pitchFamily="-1" charset="0"/>
              <a:cs typeface="Arial" pitchFamily="-1" charset="0"/>
            </a:endParaRPr>
          </a:p>
        </p:txBody>
      </p:sp>
      <p:sp>
        <p:nvSpPr>
          <p:cNvPr id="55" name="ZoneTexte 54"/>
          <p:cNvSpPr txBox="1"/>
          <p:nvPr/>
        </p:nvSpPr>
        <p:spPr>
          <a:xfrm>
            <a:off x="8381060" y="2675650"/>
            <a:ext cx="6554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b="1" dirty="0" smtClean="0">
                <a:solidFill>
                  <a:srgbClr val="333399"/>
                </a:solidFill>
                <a:latin typeface="Calibri" pitchFamily="34" charset="0"/>
              </a:rPr>
              <a:t>SVR</a:t>
            </a:r>
            <a:r>
              <a:rPr lang="fr-FR" sz="1600" b="1" baseline="-25000" dirty="0" smtClean="0">
                <a:solidFill>
                  <a:srgbClr val="333399"/>
                </a:solidFill>
                <a:latin typeface="Calibri" pitchFamily="34" charset="0"/>
              </a:rPr>
              <a:t>12</a:t>
            </a:r>
            <a:endParaRPr lang="fr-FR" sz="1600" b="1" baseline="-25000" dirty="0">
              <a:solidFill>
                <a:srgbClr val="333399"/>
              </a:solidFill>
              <a:latin typeface="Calibri" pitchFamily="34" charset="0"/>
            </a:endParaRPr>
          </a:p>
        </p:txBody>
      </p:sp>
      <p:sp>
        <p:nvSpPr>
          <p:cNvPr id="68" name="ZoneTexte 71"/>
          <p:cNvSpPr txBox="1">
            <a:spLocks noChangeArrowheads="1"/>
          </p:cNvSpPr>
          <p:nvPr/>
        </p:nvSpPr>
        <p:spPr bwMode="auto">
          <a:xfrm>
            <a:off x="301804" y="4081920"/>
            <a:ext cx="872550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400" dirty="0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*</a:t>
            </a:r>
            <a:r>
              <a:rPr lang="en-GB" sz="1400" dirty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 </a:t>
            </a:r>
            <a:r>
              <a:rPr lang="en-GB" sz="1400" dirty="0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Liver biopsy with </a:t>
            </a:r>
            <a:r>
              <a:rPr lang="en-GB" sz="1400" dirty="0" err="1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Metavir</a:t>
            </a:r>
            <a:r>
              <a:rPr lang="en-GB" sz="1400" dirty="0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 &lt; F4, or </a:t>
            </a:r>
            <a:r>
              <a:rPr lang="en-GB" sz="1400" dirty="0" err="1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Fibrotest</a:t>
            </a:r>
            <a:r>
              <a:rPr lang="en-GB" sz="1400" baseline="30000" dirty="0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®</a:t>
            </a:r>
            <a:r>
              <a:rPr lang="en-GB" sz="1400" dirty="0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 ≤ 0.48 + APRI &lt; 1, or </a:t>
            </a:r>
            <a:r>
              <a:rPr lang="en-GB" sz="1400" dirty="0" err="1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Fibroscan</a:t>
            </a:r>
            <a:r>
              <a:rPr lang="en-GB" sz="1400" dirty="0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 </a:t>
            </a:r>
            <a:r>
              <a:rPr lang="en-GB" sz="1400" dirty="0" err="1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kPa</a:t>
            </a:r>
            <a:r>
              <a:rPr lang="en-GB" sz="1400" dirty="0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 ≤ 9.6</a:t>
            </a:r>
            <a:endParaRPr lang="en-GB" sz="1400" baseline="30000" dirty="0">
              <a:solidFill>
                <a:srgbClr val="000066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69" name="Rectangle 68"/>
          <p:cNvSpPr/>
          <p:nvPr/>
        </p:nvSpPr>
        <p:spPr>
          <a:xfrm>
            <a:off x="3275856" y="3193231"/>
            <a:ext cx="549858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 fontAlgn="base">
              <a:spcBef>
                <a:spcPts val="72"/>
              </a:spcBef>
              <a:spcAft>
                <a:spcPct val="0"/>
              </a:spcAft>
              <a:buClr>
                <a:srgbClr val="CC3300"/>
              </a:buClr>
            </a:pPr>
            <a:r>
              <a:rPr lang="fr-FR" sz="1400" dirty="0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Co-</a:t>
            </a:r>
            <a:r>
              <a:rPr lang="fr-FR" sz="1400" dirty="0" err="1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formulated</a:t>
            </a:r>
            <a:r>
              <a:rPr lang="fr-FR" sz="1400" dirty="0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 DCV/ASV/BCB 30/100/75 mg </a:t>
            </a:r>
            <a:r>
              <a:rPr lang="fr-FR" sz="1400" dirty="0" err="1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qd</a:t>
            </a:r>
            <a:r>
              <a:rPr lang="fr-FR" sz="1400" dirty="0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 : </a:t>
            </a:r>
            <a:r>
              <a:rPr lang="fr-FR" sz="1400" dirty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1</a:t>
            </a:r>
            <a:r>
              <a:rPr lang="fr-FR" sz="1400" dirty="0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 </a:t>
            </a:r>
            <a:r>
              <a:rPr lang="fr-FR" sz="1400" dirty="0" err="1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pill</a:t>
            </a:r>
            <a:r>
              <a:rPr lang="fr-FR" sz="1400" dirty="0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 </a:t>
            </a:r>
            <a:r>
              <a:rPr lang="fr-FR" sz="1400" dirty="0" err="1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bid</a:t>
            </a:r>
            <a:endParaRPr lang="fr-FR" sz="1400" dirty="0" smtClean="0">
              <a:solidFill>
                <a:srgbClr val="000066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76" name="Line 63"/>
          <p:cNvSpPr>
            <a:spLocks noChangeShapeType="1"/>
          </p:cNvSpPr>
          <p:nvPr/>
        </p:nvSpPr>
        <p:spPr bwMode="auto">
          <a:xfrm>
            <a:off x="7020272" y="2893474"/>
            <a:ext cx="1355891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 type="none" w="med" len="med"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fr-FR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2" name="Espace réservé du contenu 1"/>
          <p:cNvSpPr txBox="1">
            <a:spLocks/>
          </p:cNvSpPr>
          <p:nvPr/>
        </p:nvSpPr>
        <p:spPr bwMode="auto">
          <a:xfrm>
            <a:off x="539750" y="4467646"/>
            <a:ext cx="8351838" cy="3295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71463" indent="-2714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Font typeface="Wingdings" pitchFamily="2" charset="2"/>
              <a:buChar char="§"/>
              <a:defRPr sz="2400" b="1">
                <a:solidFill>
                  <a:srgbClr val="0070C0"/>
                </a:solidFill>
                <a:latin typeface="Calibri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Char char="–"/>
              <a:defRPr>
                <a:solidFill>
                  <a:srgbClr val="000066"/>
                </a:solidFill>
                <a:latin typeface="+mn-lt"/>
              </a:defRPr>
            </a:lvl2pPr>
            <a:lvl3pPr marL="1144588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Char char="•"/>
              <a:defRPr sz="1600">
                <a:solidFill>
                  <a:srgbClr val="000066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Char char="–"/>
              <a:defRPr sz="1400">
                <a:solidFill>
                  <a:srgbClr val="000066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Char char="»"/>
              <a:defRPr sz="1400">
                <a:solidFill>
                  <a:srgbClr val="000066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4D4D4D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4D4D4D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4D4D4D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4D4D4D"/>
                </a:solidFill>
                <a:latin typeface="+mn-lt"/>
              </a:defRPr>
            </a:lvl9pPr>
          </a:lstStyle>
          <a:p>
            <a:r>
              <a:rPr lang="en-US" kern="0" dirty="0"/>
              <a:t>Objective</a:t>
            </a:r>
          </a:p>
          <a:p>
            <a:pPr lvl="1"/>
            <a:r>
              <a:rPr lang="en-US" sz="1600" kern="0" dirty="0"/>
              <a:t>Primary endpoint : SVR</a:t>
            </a:r>
            <a:r>
              <a:rPr lang="en-US" sz="1600" kern="0" baseline="-25000" dirty="0"/>
              <a:t>12</a:t>
            </a:r>
            <a:r>
              <a:rPr lang="en-US" sz="1600" kern="0" dirty="0"/>
              <a:t> (HCV RNA &lt; 25 IU</a:t>
            </a:r>
            <a:r>
              <a:rPr lang="en-US" sz="1600" kern="0" dirty="0" smtClean="0"/>
              <a:t>/ml) </a:t>
            </a:r>
            <a:r>
              <a:rPr lang="en-US" sz="1600" kern="0" dirty="0"/>
              <a:t>in treatment-naïve patients, non-inferiority margin of 15% = lower bound of 2-sided 95% CI &gt; 79%, rate of historical control (SVR achieved in this population with SOF + PEG-IFN + RBV)</a:t>
            </a:r>
          </a:p>
          <a:p>
            <a:pPr lvl="1"/>
            <a:r>
              <a:rPr lang="en-US" sz="1600" kern="0" dirty="0"/>
              <a:t>Secondary endpoint : SVR</a:t>
            </a:r>
            <a:r>
              <a:rPr lang="en-US" sz="1600" kern="0" baseline="-25000" dirty="0"/>
              <a:t>12</a:t>
            </a:r>
            <a:r>
              <a:rPr lang="en-US" sz="1600" kern="0" dirty="0"/>
              <a:t> (HCV RNA &lt; 25 IU</a:t>
            </a:r>
            <a:r>
              <a:rPr lang="en-US" sz="1600" kern="0" dirty="0" smtClean="0"/>
              <a:t>/ml) </a:t>
            </a:r>
            <a:r>
              <a:rPr lang="en-US" sz="1600" kern="0" dirty="0"/>
              <a:t>in treatment-experienced patients, with lower bound of 2-sided 95% CI &gt; 49%, rate of historical control (composite SVR in this population with SMV +  PEG-IFN + RBV), 95% power</a:t>
            </a:r>
          </a:p>
        </p:txBody>
      </p:sp>
      <p:sp>
        <p:nvSpPr>
          <p:cNvPr id="23" name="ZoneTexte 69"/>
          <p:cNvSpPr txBox="1">
            <a:spLocks noChangeArrowheads="1"/>
          </p:cNvSpPr>
          <p:nvPr/>
        </p:nvSpPr>
        <p:spPr bwMode="auto">
          <a:xfrm>
            <a:off x="5008563" y="6565900"/>
            <a:ext cx="41275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GB" sz="1200" i="1" dirty="0" err="1">
                <a:solidFill>
                  <a:srgbClr val="0070C0"/>
                </a:solidFill>
                <a:ea typeface="ＭＳ Ｐゴシック" pitchFamily="34" charset="-128"/>
              </a:rPr>
              <a:t>Poordad</a:t>
            </a:r>
            <a:r>
              <a:rPr lang="en-GB" sz="1200" i="1" dirty="0">
                <a:solidFill>
                  <a:srgbClr val="0070C0"/>
                </a:solidFill>
                <a:ea typeface="ＭＳ Ｐゴシック" pitchFamily="34" charset="-128"/>
              </a:rPr>
              <a:t> F. JAMA </a:t>
            </a:r>
            <a:r>
              <a:rPr lang="en-GB" sz="1200" i="1" dirty="0" smtClean="0">
                <a:solidFill>
                  <a:srgbClr val="0070C0"/>
                </a:solidFill>
                <a:ea typeface="ＭＳ Ｐゴシック" pitchFamily="34" charset="-128"/>
              </a:rPr>
              <a:t>2015;313:1728-35 </a:t>
            </a:r>
            <a:endParaRPr lang="en-GB" sz="1200" i="1" dirty="0">
              <a:solidFill>
                <a:srgbClr val="0070C0"/>
              </a:solidFill>
              <a:ea typeface="ＭＳ Ｐゴシック" pitchFamily="34" charset="-12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625771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6621" name="Group 7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57388728"/>
              </p:ext>
            </p:extLst>
          </p:nvPr>
        </p:nvGraphicFramePr>
        <p:xfrm>
          <a:off x="425450" y="1681163"/>
          <a:ext cx="8351129" cy="4817251"/>
        </p:xfrm>
        <a:graphic>
          <a:graphicData uri="http://schemas.openxmlformats.org/drawingml/2006/table">
            <a:tbl>
              <a:tblPr/>
              <a:tblGrid>
                <a:gridCol w="5431838"/>
                <a:gridCol w="1471280"/>
                <a:gridCol w="1448011"/>
              </a:tblGrid>
              <a:tr h="76258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7473" marR="87473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Treatment-naïve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312</a:t>
                      </a:r>
                      <a:endParaRPr kumimoji="0" lang="en-GB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7473" marR="8747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Treatment-experienced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103</a:t>
                      </a:r>
                      <a:endParaRPr kumimoji="0" lang="en-GB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7473" marR="8747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FF"/>
                    </a:solidFill>
                  </a:tcPr>
                </a:tc>
              </a:tr>
              <a:tr h="2117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Median 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age, years</a:t>
                      </a:r>
                    </a:p>
                  </a:txBody>
                  <a:tcPr marL="87473" marR="87473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53.5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7473" marR="8747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57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7473" marR="8747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117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Female</a:t>
                      </a:r>
                    </a:p>
                  </a:txBody>
                  <a:tcPr marL="87473" marR="87473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44%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7473" marR="8747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38%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7473" marR="8747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117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Race : white / black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7473" marR="87473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87% / 11%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7473" marR="8747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88% / 7%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7473" marR="8747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117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Genotype : 1a / 1b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7473" marR="87473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73% / 27%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7473" marR="8747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73% / 27%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7473" marR="8747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117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IL28B CC genotype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7473" marR="87473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29%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7473" marR="8747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16%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7473" marR="8747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117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HCV RNA &gt; 800,000 IU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/ml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7473" marR="87473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78%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7473" marR="8747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90%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7473" marR="8747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117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Prior IFN-based treatment, N (%)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7473" marR="87473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-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7473" marR="8747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90.3%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7473" marR="8747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11772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Relapse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7473" marR="87473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7473" marR="8747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37.9%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7473" marR="8747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11772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Null response</a:t>
                      </a:r>
                    </a:p>
                  </a:txBody>
                  <a:tcPr marL="87473" marR="87473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7473" marR="8747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24.3%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7473" marR="8747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11772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Partial response</a:t>
                      </a:r>
                    </a:p>
                  </a:txBody>
                  <a:tcPr marL="87473" marR="87473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7473" marR="8747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11.7%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7473" marR="8747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11772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Interferon intolerant</a:t>
                      </a:r>
                    </a:p>
                  </a:txBody>
                  <a:tcPr marL="87473" marR="87473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7473" marR="8747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6.8%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7473" marR="8747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11772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Indeterminate</a:t>
                      </a:r>
                    </a:p>
                  </a:txBody>
                  <a:tcPr marL="87473" marR="87473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7473" marR="8747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9.7%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7473" marR="8747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117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Discontinuation, N</a:t>
                      </a:r>
                    </a:p>
                  </a:txBody>
                  <a:tcPr marL="87473" marR="87473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7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7473" marR="8747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7473" marR="8747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11772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Lack of </a:t>
                      </a:r>
                      <a:r>
                        <a:rPr kumimoji="0" lang="en-GB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virologic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response / adverse event / pregnancy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7473" marR="87473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 / 0 / 1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7473" marR="8747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 / 3 / 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7473" marR="8747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</a:tbl>
          </a:graphicData>
        </a:graphic>
      </p:graphicFrame>
      <p:sp>
        <p:nvSpPr>
          <p:cNvPr id="236614" name="Rectangle 6"/>
          <p:cNvSpPr>
            <a:spLocks noChangeArrowheads="1"/>
          </p:cNvSpPr>
          <p:nvPr/>
        </p:nvSpPr>
        <p:spPr bwMode="auto">
          <a:xfrm>
            <a:off x="971550" y="1304925"/>
            <a:ext cx="7162800" cy="3178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 defTabSz="914400" fontAlgn="base">
              <a:lnSpc>
                <a:spcPts val="1525"/>
              </a:lnSpc>
              <a:spcBef>
                <a:spcPct val="20000"/>
              </a:spcBef>
              <a:spcAft>
                <a:spcPct val="0"/>
              </a:spcAft>
            </a:pPr>
            <a:r>
              <a:rPr lang="en-GB" sz="2400" b="1" dirty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Baseline characteristics and patient disposition</a:t>
            </a:r>
          </a:p>
        </p:txBody>
      </p:sp>
      <p:grpSp>
        <p:nvGrpSpPr>
          <p:cNvPr id="6" name="Grouper 34"/>
          <p:cNvGrpSpPr/>
          <p:nvPr/>
        </p:nvGrpSpPr>
        <p:grpSpPr>
          <a:xfrm>
            <a:off x="0" y="6570663"/>
            <a:ext cx="1281360" cy="288111"/>
            <a:chOff x="0" y="6570663"/>
            <a:chExt cx="1281360" cy="288111"/>
          </a:xfrm>
        </p:grpSpPr>
        <p:sp>
          <p:nvSpPr>
            <p:cNvPr id="7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1006784" cy="28811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 b="1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8" name="ZoneTexte 23"/>
            <p:cNvSpPr txBox="1">
              <a:spLocks noChangeArrowheads="1"/>
            </p:cNvSpPr>
            <p:nvPr/>
          </p:nvSpPr>
          <p:spPr bwMode="auto">
            <a:xfrm>
              <a:off x="51355" y="6581775"/>
              <a:ext cx="1230005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200" b="1" i="1" dirty="0" smtClean="0">
                  <a:solidFill>
                    <a:srgbClr val="333399"/>
                  </a:solidFill>
                  <a:latin typeface="Cambria" pitchFamily="-1" charset="0"/>
                  <a:ea typeface="ＭＳ Ｐゴシック" pitchFamily="-1" charset="-128"/>
                  <a:cs typeface="ＭＳ Ｐゴシック" pitchFamily="-1" charset="-128"/>
                </a:rPr>
                <a:t>UNITY-1</a:t>
              </a:r>
              <a:endParaRPr lang="en-GB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</p:grpSp>
      <p:sp>
        <p:nvSpPr>
          <p:cNvPr id="10" name="Rectangle 27"/>
          <p:cNvSpPr>
            <a:spLocks noGrp="1" noChangeArrowheads="1"/>
          </p:cNvSpPr>
          <p:nvPr>
            <p:ph type="title"/>
          </p:nvPr>
        </p:nvSpPr>
        <p:spPr>
          <a:xfrm>
            <a:off x="468313" y="76200"/>
            <a:ext cx="8351837" cy="976313"/>
          </a:xfrm>
        </p:spPr>
        <p:txBody>
          <a:bodyPr/>
          <a:lstStyle/>
          <a:p>
            <a:pPr lvl="0"/>
            <a:r>
              <a:rPr lang="fr-FR" sz="2600" dirty="0" smtClean="0">
                <a:ea typeface="ＭＳ Ｐゴシック" pitchFamily="-1" charset="-128"/>
                <a:cs typeface="ＭＳ Ｐゴシック" pitchFamily="-1" charset="-128"/>
              </a:rPr>
              <a:t>UNITY-1 </a:t>
            </a:r>
            <a:r>
              <a:rPr lang="fr-FR" sz="2600" dirty="0" err="1" smtClean="0">
                <a:ea typeface="ＭＳ Ｐゴシック" pitchFamily="-1" charset="-128"/>
                <a:cs typeface="ＭＳ Ｐゴシック" pitchFamily="-1" charset="-128"/>
              </a:rPr>
              <a:t>Study</a:t>
            </a:r>
            <a:r>
              <a:rPr lang="en-GB" sz="2600" dirty="0" smtClean="0">
                <a:ea typeface="ＭＳ Ｐゴシック" pitchFamily="-1" charset="-128"/>
                <a:cs typeface="ＭＳ Ｐゴシック" pitchFamily="-1" charset="-128"/>
              </a:rPr>
              <a:t>: </a:t>
            </a:r>
            <a:r>
              <a:rPr lang="en-GB" sz="2600" dirty="0" err="1" smtClean="0">
                <a:ea typeface="ＭＳ Ｐゴシック" pitchFamily="-1" charset="-128"/>
                <a:cs typeface="ＭＳ Ｐゴシック" pitchFamily="-1" charset="-128"/>
              </a:rPr>
              <a:t>daclatasvir/asunaprevir/beclabuvir</a:t>
            </a:r>
            <a:r>
              <a:rPr lang="en-GB" sz="2600" dirty="0" smtClean="0">
                <a:ea typeface="ＭＳ Ｐゴシック" pitchFamily="-1" charset="-128"/>
                <a:cs typeface="ＭＳ Ｐゴシック" pitchFamily="-1" charset="-128"/>
              </a:rPr>
              <a:t> in genotype 1 without cirrhosis</a:t>
            </a:r>
            <a:endParaRPr lang="en-GB" sz="2600" dirty="0"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11" name="ZoneTexte 69"/>
          <p:cNvSpPr txBox="1">
            <a:spLocks noChangeArrowheads="1"/>
          </p:cNvSpPr>
          <p:nvPr/>
        </p:nvSpPr>
        <p:spPr bwMode="auto">
          <a:xfrm>
            <a:off x="5008563" y="6565900"/>
            <a:ext cx="41275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GB" sz="1200" i="1" dirty="0" err="1">
                <a:solidFill>
                  <a:srgbClr val="0070C0"/>
                </a:solidFill>
                <a:ea typeface="ＭＳ Ｐゴシック" pitchFamily="34" charset="-128"/>
              </a:rPr>
              <a:t>Poordad</a:t>
            </a:r>
            <a:r>
              <a:rPr lang="en-GB" sz="1200" i="1" dirty="0">
                <a:solidFill>
                  <a:srgbClr val="0070C0"/>
                </a:solidFill>
                <a:ea typeface="ＭＳ Ｐゴシック" pitchFamily="34" charset="-128"/>
              </a:rPr>
              <a:t> F. JAMA </a:t>
            </a:r>
            <a:r>
              <a:rPr lang="en-GB" sz="1200" i="1" dirty="0" smtClean="0">
                <a:solidFill>
                  <a:srgbClr val="0070C0"/>
                </a:solidFill>
                <a:ea typeface="ＭＳ Ｐゴシック" pitchFamily="34" charset="-128"/>
              </a:rPr>
              <a:t>2015;313:1728-35 </a:t>
            </a:r>
            <a:endParaRPr lang="en-GB" sz="1200" i="1" dirty="0">
              <a:solidFill>
                <a:srgbClr val="0070C0"/>
              </a:solidFill>
              <a:ea typeface="ＭＳ Ｐゴシック" pitchFamily="34" charset="-12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652866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611" name="Text Box 2"/>
          <p:cNvSpPr txBox="1">
            <a:spLocks noChangeArrowheads="1"/>
          </p:cNvSpPr>
          <p:nvPr/>
        </p:nvSpPr>
        <p:spPr bwMode="auto">
          <a:xfrm>
            <a:off x="1917572" y="1176338"/>
            <a:ext cx="5296191" cy="406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 fontAlgn="base">
              <a:lnSpc>
                <a:spcPts val="2360"/>
              </a:lnSpc>
              <a:spcBef>
                <a:spcPct val="0"/>
              </a:spcBef>
              <a:spcAft>
                <a:spcPct val="0"/>
              </a:spcAft>
            </a:pPr>
            <a:r>
              <a:rPr lang="en-GB" sz="2400" b="1" dirty="0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SVR</a:t>
            </a:r>
            <a:r>
              <a:rPr lang="en-GB" sz="2400" b="1" baseline="-25000" dirty="0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12</a:t>
            </a:r>
            <a:r>
              <a:rPr lang="en-GB" sz="2400" b="1" dirty="0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 (</a:t>
            </a:r>
            <a:r>
              <a:rPr lang="fr-FR" sz="2400" b="1" dirty="0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HCV RNA &lt; 25 IU</a:t>
            </a:r>
            <a:r>
              <a:rPr lang="fr-FR" sz="2400" b="1" dirty="0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/ml)</a:t>
            </a:r>
            <a:r>
              <a:rPr lang="en-GB" sz="2400" b="1" dirty="0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 </a:t>
            </a:r>
            <a:r>
              <a:rPr lang="en-GB" sz="2400" b="1" dirty="0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, % (95% CI)</a:t>
            </a:r>
          </a:p>
        </p:txBody>
      </p:sp>
      <p:sp>
        <p:nvSpPr>
          <p:cNvPr id="238615" name="Rectangle 133"/>
          <p:cNvSpPr>
            <a:spLocks noChangeArrowheads="1"/>
          </p:cNvSpPr>
          <p:nvPr/>
        </p:nvSpPr>
        <p:spPr bwMode="auto">
          <a:xfrm>
            <a:off x="2627705" y="2862441"/>
            <a:ext cx="360000" cy="2258419"/>
          </a:xfrm>
          <a:prstGeom prst="rect">
            <a:avLst/>
          </a:prstGeom>
          <a:solidFill>
            <a:srgbClr val="9900FF"/>
          </a:solidFill>
          <a:ln w="127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fr-FR">
              <a:solidFill>
                <a:srgbClr val="000066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8616" name="Rectangle 135"/>
          <p:cNvSpPr>
            <a:spLocks noChangeArrowheads="1"/>
          </p:cNvSpPr>
          <p:nvPr/>
        </p:nvSpPr>
        <p:spPr bwMode="auto">
          <a:xfrm>
            <a:off x="1960131" y="4420151"/>
            <a:ext cx="198772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>
            <a:prstTxWarp prst="textNoShape">
              <a:avLst/>
            </a:prstTxWarp>
            <a:spAutoFit/>
          </a:bodyPr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fr-FR" sz="1400" smtClean="0">
                <a:solidFill>
                  <a:srgbClr val="000066"/>
                </a:solidFill>
                <a:ea typeface="Arial" pitchFamily="-1" charset="0"/>
                <a:cs typeface="Arial" pitchFamily="-1" charset="0"/>
              </a:rPr>
              <a:t>25</a:t>
            </a:r>
            <a:endParaRPr lang="fr-FR" sz="1400">
              <a:solidFill>
                <a:srgbClr val="000066"/>
              </a:solidFill>
              <a:ea typeface="Arial" pitchFamily="-1" charset="0"/>
              <a:cs typeface="Arial" pitchFamily="-1" charset="0"/>
            </a:endParaRPr>
          </a:p>
        </p:txBody>
      </p:sp>
      <p:sp>
        <p:nvSpPr>
          <p:cNvPr id="238617" name="Rectangle 136"/>
          <p:cNvSpPr>
            <a:spLocks noChangeArrowheads="1"/>
          </p:cNvSpPr>
          <p:nvPr/>
        </p:nvSpPr>
        <p:spPr bwMode="auto">
          <a:xfrm>
            <a:off x="1960131" y="3817488"/>
            <a:ext cx="198772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>
            <a:prstTxWarp prst="textNoShape">
              <a:avLst/>
            </a:prstTxWarp>
            <a:spAutoFit/>
          </a:bodyPr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fr-FR" sz="1400" smtClean="0">
                <a:solidFill>
                  <a:srgbClr val="000066"/>
                </a:solidFill>
                <a:ea typeface="Arial" pitchFamily="-1" charset="0"/>
                <a:cs typeface="Arial" pitchFamily="-1" charset="0"/>
              </a:rPr>
              <a:t>50</a:t>
            </a:r>
            <a:endParaRPr lang="fr-FR" sz="1400">
              <a:solidFill>
                <a:srgbClr val="000066"/>
              </a:solidFill>
              <a:ea typeface="Arial" pitchFamily="-1" charset="0"/>
              <a:cs typeface="Arial" pitchFamily="-1" charset="0"/>
            </a:endParaRPr>
          </a:p>
        </p:txBody>
      </p:sp>
      <p:sp>
        <p:nvSpPr>
          <p:cNvPr id="238618" name="Rectangle 137"/>
          <p:cNvSpPr>
            <a:spLocks noChangeArrowheads="1"/>
          </p:cNvSpPr>
          <p:nvPr/>
        </p:nvSpPr>
        <p:spPr bwMode="auto">
          <a:xfrm>
            <a:off x="1860744" y="2614927"/>
            <a:ext cx="298159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>
            <a:prstTxWarp prst="textNoShape">
              <a:avLst/>
            </a:prstTxWarp>
            <a:spAutoFit/>
          </a:bodyPr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fr-FR" sz="1400" smtClean="0">
                <a:solidFill>
                  <a:srgbClr val="000066"/>
                </a:solidFill>
                <a:ea typeface="Arial" pitchFamily="-1" charset="0"/>
                <a:cs typeface="Arial" pitchFamily="-1" charset="0"/>
              </a:rPr>
              <a:t>100</a:t>
            </a:r>
            <a:endParaRPr lang="fr-FR" sz="1400">
              <a:solidFill>
                <a:srgbClr val="000066"/>
              </a:solidFill>
              <a:ea typeface="Arial" pitchFamily="-1" charset="0"/>
              <a:cs typeface="Arial" pitchFamily="-1" charset="0"/>
            </a:endParaRPr>
          </a:p>
        </p:txBody>
      </p:sp>
      <p:sp>
        <p:nvSpPr>
          <p:cNvPr id="238619" name="Rectangle 138"/>
          <p:cNvSpPr>
            <a:spLocks noChangeArrowheads="1"/>
          </p:cNvSpPr>
          <p:nvPr/>
        </p:nvSpPr>
        <p:spPr bwMode="auto">
          <a:xfrm>
            <a:off x="1960131" y="3216207"/>
            <a:ext cx="198772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>
            <a:prstTxWarp prst="textNoShape">
              <a:avLst/>
            </a:prstTxWarp>
            <a:spAutoFit/>
          </a:bodyPr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fr-FR" sz="1400" smtClean="0">
                <a:solidFill>
                  <a:srgbClr val="000066"/>
                </a:solidFill>
                <a:ea typeface="Arial" pitchFamily="-1" charset="0"/>
                <a:cs typeface="Arial" pitchFamily="-1" charset="0"/>
              </a:rPr>
              <a:t>75</a:t>
            </a:r>
            <a:endParaRPr lang="fr-FR" sz="1400">
              <a:solidFill>
                <a:srgbClr val="000066"/>
              </a:solidFill>
              <a:ea typeface="Arial" pitchFamily="-1" charset="0"/>
              <a:cs typeface="Arial" pitchFamily="-1" charset="0"/>
            </a:endParaRPr>
          </a:p>
        </p:txBody>
      </p:sp>
      <p:sp>
        <p:nvSpPr>
          <p:cNvPr id="238620" name="Line 139"/>
          <p:cNvSpPr>
            <a:spLocks noChangeShapeType="1"/>
          </p:cNvSpPr>
          <p:nvPr/>
        </p:nvSpPr>
        <p:spPr bwMode="auto">
          <a:xfrm>
            <a:off x="2227165" y="4527873"/>
            <a:ext cx="92075" cy="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fr-FR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8621" name="Line 140"/>
          <p:cNvSpPr>
            <a:spLocks noChangeShapeType="1"/>
          </p:cNvSpPr>
          <p:nvPr/>
        </p:nvSpPr>
        <p:spPr bwMode="auto">
          <a:xfrm>
            <a:off x="2227165" y="3926592"/>
            <a:ext cx="92075" cy="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fr-FR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8622" name="Line 141"/>
          <p:cNvSpPr>
            <a:spLocks noChangeShapeType="1"/>
          </p:cNvSpPr>
          <p:nvPr/>
        </p:nvSpPr>
        <p:spPr bwMode="auto">
          <a:xfrm>
            <a:off x="2227165" y="2721267"/>
            <a:ext cx="92075" cy="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fr-FR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8623" name="Line 142"/>
          <p:cNvSpPr>
            <a:spLocks noChangeShapeType="1"/>
          </p:cNvSpPr>
          <p:nvPr/>
        </p:nvSpPr>
        <p:spPr bwMode="auto">
          <a:xfrm>
            <a:off x="2227165" y="3322547"/>
            <a:ext cx="92075" cy="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fr-FR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8624" name="Line 143"/>
          <p:cNvSpPr>
            <a:spLocks noChangeShapeType="1"/>
          </p:cNvSpPr>
          <p:nvPr/>
        </p:nvSpPr>
        <p:spPr bwMode="auto">
          <a:xfrm>
            <a:off x="2317654" y="2712973"/>
            <a:ext cx="0" cy="240713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fr-FR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8625" name="Rectangle 144"/>
          <p:cNvSpPr>
            <a:spLocks noChangeArrowheads="1"/>
          </p:cNvSpPr>
          <p:nvPr/>
        </p:nvSpPr>
        <p:spPr bwMode="auto">
          <a:xfrm>
            <a:off x="3036732" y="2390532"/>
            <a:ext cx="995785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tIns="91440" bIns="91440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fr-FR" sz="1400" b="1" smtClean="0">
                <a:solidFill>
                  <a:srgbClr val="333399"/>
                </a:solidFill>
                <a:latin typeface="Calibri" pitchFamily="34" charset="0"/>
                <a:ea typeface="Arial" pitchFamily="-1" charset="0"/>
                <a:cs typeface="Arial" pitchFamily="-1" charset="0"/>
              </a:rPr>
              <a:t>89.3*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fr-FR" sz="1400" b="1" smtClean="0">
                <a:solidFill>
                  <a:srgbClr val="333399"/>
                </a:solidFill>
                <a:latin typeface="Calibri" pitchFamily="34" charset="0"/>
                <a:ea typeface="Arial" pitchFamily="-1" charset="0"/>
                <a:cs typeface="Arial" pitchFamily="-1" charset="0"/>
              </a:rPr>
              <a:t>(83.4-95.3)</a:t>
            </a:r>
            <a:endParaRPr lang="fr-FR" sz="1400" b="1">
              <a:solidFill>
                <a:srgbClr val="333399"/>
              </a:solidFill>
              <a:latin typeface="Calibri" pitchFamily="34" charset="0"/>
              <a:ea typeface="Arial" pitchFamily="-1" charset="0"/>
              <a:cs typeface="Arial" pitchFamily="-1" charset="0"/>
            </a:endParaRPr>
          </a:p>
        </p:txBody>
      </p:sp>
      <p:sp>
        <p:nvSpPr>
          <p:cNvPr id="238627" name="Text Box 148"/>
          <p:cNvSpPr txBox="1">
            <a:spLocks noChangeArrowheads="1"/>
          </p:cNvSpPr>
          <p:nvPr/>
        </p:nvSpPr>
        <p:spPr bwMode="auto">
          <a:xfrm>
            <a:off x="1889028" y="2298297"/>
            <a:ext cx="3898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fr-FR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%</a:t>
            </a:r>
            <a:endParaRPr lang="fr-FR">
              <a:solidFill>
                <a:srgbClr val="000066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8631" name="Rectangle 144"/>
          <p:cNvSpPr>
            <a:spLocks noChangeArrowheads="1"/>
          </p:cNvSpPr>
          <p:nvPr/>
        </p:nvSpPr>
        <p:spPr bwMode="auto">
          <a:xfrm>
            <a:off x="2483768" y="2241293"/>
            <a:ext cx="716863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tIns="91440" bIns="91440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fr-FR" sz="1400" b="1" smtClean="0">
                <a:solidFill>
                  <a:srgbClr val="333399"/>
                </a:solidFill>
                <a:latin typeface="Calibri" pitchFamily="34" charset="0"/>
                <a:ea typeface="Arial" pitchFamily="-1" charset="0"/>
                <a:cs typeface="Arial" pitchFamily="-1" charset="0"/>
              </a:rPr>
              <a:t>92*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fr-FR" sz="1400" b="1" smtClean="0">
                <a:solidFill>
                  <a:srgbClr val="333399"/>
                </a:solidFill>
                <a:latin typeface="Calibri" pitchFamily="34" charset="0"/>
                <a:ea typeface="Arial" pitchFamily="-1" charset="0"/>
                <a:cs typeface="Arial" pitchFamily="-1" charset="0"/>
              </a:rPr>
              <a:t>(89-95)</a:t>
            </a:r>
            <a:endParaRPr lang="fr-FR" sz="1400" b="1">
              <a:solidFill>
                <a:srgbClr val="333399"/>
              </a:solidFill>
              <a:latin typeface="Calibri" pitchFamily="34" charset="0"/>
              <a:ea typeface="Arial" pitchFamily="-1" charset="0"/>
              <a:cs typeface="Arial" pitchFamily="-1" charset="0"/>
            </a:endParaRPr>
          </a:p>
        </p:txBody>
      </p:sp>
      <p:sp>
        <p:nvSpPr>
          <p:cNvPr id="238642" name="Rectangle 40"/>
          <p:cNvSpPr>
            <a:spLocks noChangeArrowheads="1"/>
          </p:cNvSpPr>
          <p:nvPr/>
        </p:nvSpPr>
        <p:spPr bwMode="auto">
          <a:xfrm>
            <a:off x="4644008" y="5145691"/>
            <a:ext cx="41549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5000"/>
              </a:spcBef>
              <a:spcAft>
                <a:spcPct val="0"/>
              </a:spcAft>
            </a:pPr>
            <a:r>
              <a:rPr lang="fr-FR" sz="1600" b="1" smtClean="0">
                <a:solidFill>
                  <a:srgbClr val="000066"/>
                </a:solidFill>
                <a:ea typeface="Arial" pitchFamily="-1" charset="0"/>
                <a:cs typeface="Arial" pitchFamily="-1" charset="0"/>
              </a:rPr>
              <a:t>1a</a:t>
            </a:r>
            <a:endParaRPr lang="fr-FR" sz="1600" b="1">
              <a:solidFill>
                <a:srgbClr val="000066"/>
              </a:solidFill>
              <a:ea typeface="Arial" pitchFamily="-1" charset="0"/>
              <a:cs typeface="Arial" pitchFamily="-1" charset="0"/>
            </a:endParaRPr>
          </a:p>
        </p:txBody>
      </p:sp>
      <p:sp>
        <p:nvSpPr>
          <p:cNvPr id="53" name="Rectangle 133"/>
          <p:cNvSpPr>
            <a:spLocks noChangeArrowheads="1"/>
          </p:cNvSpPr>
          <p:nvPr/>
        </p:nvSpPr>
        <p:spPr bwMode="auto">
          <a:xfrm>
            <a:off x="3313130" y="2933879"/>
            <a:ext cx="360000" cy="2186982"/>
          </a:xfrm>
          <a:prstGeom prst="rect">
            <a:avLst/>
          </a:prstGeom>
          <a:solidFill>
            <a:srgbClr val="CC99FF"/>
          </a:solidFill>
          <a:ln w="127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fr-FR">
              <a:solidFill>
                <a:srgbClr val="000066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79" name="ZoneTexte 78"/>
          <p:cNvSpPr txBox="1"/>
          <p:nvPr/>
        </p:nvSpPr>
        <p:spPr>
          <a:xfrm>
            <a:off x="2339752" y="4849415"/>
            <a:ext cx="3145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smtClean="0"/>
              <a:t>N</a:t>
            </a:r>
            <a:endParaRPr lang="fr-FR" sz="1400"/>
          </a:p>
        </p:txBody>
      </p:sp>
      <p:sp>
        <p:nvSpPr>
          <p:cNvPr id="111" name="Rectangle 40"/>
          <p:cNvSpPr>
            <a:spLocks noChangeArrowheads="1"/>
          </p:cNvSpPr>
          <p:nvPr/>
        </p:nvSpPr>
        <p:spPr bwMode="auto">
          <a:xfrm>
            <a:off x="5839061" y="5137447"/>
            <a:ext cx="42411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5000"/>
              </a:spcBef>
              <a:spcAft>
                <a:spcPct val="0"/>
              </a:spcAft>
            </a:pPr>
            <a:r>
              <a:rPr lang="fr-FR" sz="1600" b="1" smtClean="0">
                <a:solidFill>
                  <a:srgbClr val="000066"/>
                </a:solidFill>
                <a:ea typeface="Arial" pitchFamily="-1" charset="0"/>
                <a:cs typeface="Arial" pitchFamily="-1" charset="0"/>
              </a:rPr>
              <a:t>1b</a:t>
            </a:r>
            <a:endParaRPr lang="fr-FR" sz="1600" b="1">
              <a:solidFill>
                <a:srgbClr val="000066"/>
              </a:solidFill>
              <a:ea typeface="Arial" pitchFamily="-1" charset="0"/>
              <a:cs typeface="Arial" pitchFamily="-1" charset="0"/>
            </a:endParaRPr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1429868"/>
              </p:ext>
            </p:extLst>
          </p:nvPr>
        </p:nvGraphicFramePr>
        <p:xfrm>
          <a:off x="234132" y="5231159"/>
          <a:ext cx="3617788" cy="914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77433"/>
                <a:gridCol w="767292"/>
                <a:gridCol w="673063"/>
              </a:tblGrid>
              <a:tr h="184270">
                <a:tc>
                  <a:txBody>
                    <a:bodyPr/>
                    <a:lstStyle/>
                    <a:p>
                      <a:r>
                        <a:rPr lang="fr-FR" sz="1400" b="1" dirty="0" smtClean="0">
                          <a:solidFill>
                            <a:srgbClr val="000066"/>
                          </a:solidFill>
                        </a:rPr>
                        <a:t>Non-</a:t>
                      </a:r>
                      <a:r>
                        <a:rPr lang="fr-FR" sz="1400" b="1" dirty="0" err="1" smtClean="0">
                          <a:solidFill>
                            <a:srgbClr val="000066"/>
                          </a:solidFill>
                        </a:rPr>
                        <a:t>response</a:t>
                      </a:r>
                      <a:endParaRPr lang="fr-FR" sz="1400" b="1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0" dirty="0" smtClean="0">
                          <a:solidFill>
                            <a:srgbClr val="000066"/>
                          </a:solidFill>
                        </a:rPr>
                        <a:t>3</a:t>
                      </a:r>
                      <a:endParaRPr lang="fr-FR" sz="1400" b="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0" dirty="0" smtClean="0">
                          <a:solidFill>
                            <a:srgbClr val="000066"/>
                          </a:solidFill>
                        </a:rPr>
                        <a:t>2</a:t>
                      </a:r>
                      <a:endParaRPr lang="fr-FR" sz="1400" b="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84270">
                <a:tc>
                  <a:txBody>
                    <a:bodyPr/>
                    <a:lstStyle/>
                    <a:p>
                      <a:r>
                        <a:rPr lang="fr-FR" sz="1400" b="1" dirty="0" err="1" smtClean="0">
                          <a:solidFill>
                            <a:srgbClr val="000066"/>
                          </a:solidFill>
                        </a:rPr>
                        <a:t>Virologic</a:t>
                      </a:r>
                      <a:r>
                        <a:rPr lang="fr-FR" sz="1400" b="1" dirty="0" smtClean="0">
                          <a:solidFill>
                            <a:srgbClr val="000066"/>
                          </a:solidFill>
                        </a:rPr>
                        <a:t> </a:t>
                      </a:r>
                      <a:r>
                        <a:rPr lang="fr-FR" sz="1400" b="1" dirty="0" err="1" smtClean="0">
                          <a:solidFill>
                            <a:srgbClr val="000066"/>
                          </a:solidFill>
                        </a:rPr>
                        <a:t>breakthrough</a:t>
                      </a:r>
                      <a:endParaRPr lang="fr-FR" sz="1400" b="1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>
                          <a:solidFill>
                            <a:srgbClr val="000066"/>
                          </a:solidFill>
                        </a:rPr>
                        <a:t>6</a:t>
                      </a:r>
                      <a:endParaRPr lang="fr-FR" sz="140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>
                          <a:solidFill>
                            <a:srgbClr val="000066"/>
                          </a:solidFill>
                        </a:rPr>
                        <a:t>2</a:t>
                      </a:r>
                      <a:endParaRPr lang="fr-FR" sz="140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84270">
                <a:tc>
                  <a:txBody>
                    <a:bodyPr/>
                    <a:lstStyle/>
                    <a:p>
                      <a:r>
                        <a:rPr lang="fr-FR" sz="1400" b="1" dirty="0" smtClean="0">
                          <a:solidFill>
                            <a:srgbClr val="000066"/>
                          </a:solidFill>
                        </a:rPr>
                        <a:t>Relapse</a:t>
                      </a:r>
                      <a:endParaRPr lang="fr-FR" sz="1400" b="1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>
                          <a:solidFill>
                            <a:srgbClr val="000066"/>
                          </a:solidFill>
                        </a:rPr>
                        <a:t>15</a:t>
                      </a:r>
                      <a:endParaRPr lang="fr-FR" sz="140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>
                          <a:solidFill>
                            <a:srgbClr val="000066"/>
                          </a:solidFill>
                        </a:rPr>
                        <a:t>6</a:t>
                      </a:r>
                      <a:endParaRPr lang="fr-FR" sz="140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1" name="Espace réservé du contenu 10"/>
          <p:cNvSpPr>
            <a:spLocks noGrp="1"/>
          </p:cNvSpPr>
          <p:nvPr>
            <p:ph idx="1"/>
          </p:nvPr>
        </p:nvSpPr>
        <p:spPr>
          <a:xfrm>
            <a:off x="6645499" y="2904358"/>
            <a:ext cx="2452463" cy="2117951"/>
          </a:xfrm>
        </p:spPr>
        <p:txBody>
          <a:bodyPr/>
          <a:lstStyle/>
          <a:p>
            <a:r>
              <a:rPr lang="fr-FR" sz="2000" dirty="0" smtClean="0"/>
              <a:t>SVR</a:t>
            </a:r>
            <a:r>
              <a:rPr lang="fr-FR" sz="2000" baseline="-25000" dirty="0" smtClean="0"/>
              <a:t>12</a:t>
            </a:r>
            <a:r>
              <a:rPr lang="fr-FR" sz="2000" dirty="0" smtClean="0"/>
              <a:t> comparable </a:t>
            </a:r>
            <a:r>
              <a:rPr lang="fr-FR" sz="2000" dirty="0" err="1" smtClean="0"/>
              <a:t>across</a:t>
            </a:r>
            <a:r>
              <a:rPr lang="fr-FR" sz="2000" dirty="0" smtClean="0"/>
              <a:t> </a:t>
            </a:r>
            <a:r>
              <a:rPr lang="fr-FR" sz="2000" dirty="0" err="1" smtClean="0"/>
              <a:t>subgroups</a:t>
            </a:r>
            <a:r>
              <a:rPr lang="fr-FR" sz="2000" dirty="0" smtClean="0"/>
              <a:t> : </a:t>
            </a:r>
          </a:p>
          <a:p>
            <a:pPr lvl="1"/>
            <a:r>
              <a:rPr lang="fr-FR" sz="1600" dirty="0" err="1" smtClean="0"/>
              <a:t>Gender</a:t>
            </a:r>
            <a:endParaRPr lang="fr-FR" sz="1600" dirty="0" smtClean="0"/>
          </a:p>
          <a:p>
            <a:pPr lvl="1"/>
            <a:r>
              <a:rPr lang="fr-FR" sz="1600" dirty="0" smtClean="0"/>
              <a:t>Age</a:t>
            </a:r>
            <a:endParaRPr lang="fr-FR" sz="1600" dirty="0" smtClean="0"/>
          </a:p>
          <a:p>
            <a:pPr lvl="1"/>
            <a:r>
              <a:rPr lang="fr-FR" sz="1600" dirty="0" smtClean="0"/>
              <a:t>HCV RNA </a:t>
            </a:r>
            <a:r>
              <a:rPr lang="fr-FR" sz="1600" dirty="0" err="1" smtClean="0"/>
              <a:t>level</a:t>
            </a:r>
            <a:r>
              <a:rPr lang="fr-FR" sz="1600" dirty="0" smtClean="0"/>
              <a:t> </a:t>
            </a:r>
            <a:endParaRPr lang="fr-FR" sz="1600" dirty="0" smtClean="0"/>
          </a:p>
          <a:p>
            <a:pPr lvl="1"/>
            <a:r>
              <a:rPr lang="fr-FR" sz="1600" dirty="0" smtClean="0"/>
              <a:t>IL28B </a:t>
            </a:r>
            <a:r>
              <a:rPr lang="fr-FR" sz="1600" dirty="0" err="1" smtClean="0"/>
              <a:t>genotype</a:t>
            </a:r>
            <a:endParaRPr lang="fr-FR" sz="1600" dirty="0" smtClean="0"/>
          </a:p>
          <a:p>
            <a:endParaRPr lang="fr-FR" sz="2000" dirty="0"/>
          </a:p>
        </p:txBody>
      </p:sp>
      <p:sp>
        <p:nvSpPr>
          <p:cNvPr id="54" name="Rectangle 133"/>
          <p:cNvSpPr>
            <a:spLocks noChangeArrowheads="1"/>
          </p:cNvSpPr>
          <p:nvPr/>
        </p:nvSpPr>
        <p:spPr bwMode="auto">
          <a:xfrm>
            <a:off x="4431712" y="2933582"/>
            <a:ext cx="360000" cy="2196089"/>
          </a:xfrm>
          <a:prstGeom prst="rect">
            <a:avLst/>
          </a:prstGeom>
          <a:solidFill>
            <a:srgbClr val="9900FF"/>
          </a:solidFill>
          <a:ln w="127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fr-FR">
              <a:solidFill>
                <a:srgbClr val="000066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57" name="Rectangle 133"/>
          <p:cNvSpPr>
            <a:spLocks noChangeArrowheads="1"/>
          </p:cNvSpPr>
          <p:nvPr/>
        </p:nvSpPr>
        <p:spPr bwMode="auto">
          <a:xfrm>
            <a:off x="4848602" y="3015315"/>
            <a:ext cx="360000" cy="2114355"/>
          </a:xfrm>
          <a:prstGeom prst="rect">
            <a:avLst/>
          </a:prstGeom>
          <a:solidFill>
            <a:srgbClr val="CC99FF"/>
          </a:solidFill>
          <a:ln w="127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fr-FR">
              <a:solidFill>
                <a:srgbClr val="000066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58" name="Rectangle 133"/>
          <p:cNvSpPr>
            <a:spLocks noChangeArrowheads="1"/>
          </p:cNvSpPr>
          <p:nvPr/>
        </p:nvSpPr>
        <p:spPr bwMode="auto">
          <a:xfrm>
            <a:off x="5649331" y="2789416"/>
            <a:ext cx="360000" cy="2340255"/>
          </a:xfrm>
          <a:prstGeom prst="rect">
            <a:avLst/>
          </a:prstGeom>
          <a:solidFill>
            <a:srgbClr val="9900FF"/>
          </a:solidFill>
          <a:ln w="127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fr-FR">
              <a:solidFill>
                <a:srgbClr val="000066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62" name="Rectangle 133"/>
          <p:cNvSpPr>
            <a:spLocks noChangeArrowheads="1"/>
          </p:cNvSpPr>
          <p:nvPr/>
        </p:nvSpPr>
        <p:spPr bwMode="auto">
          <a:xfrm>
            <a:off x="6080652" y="2712973"/>
            <a:ext cx="360000" cy="2416697"/>
          </a:xfrm>
          <a:prstGeom prst="rect">
            <a:avLst/>
          </a:prstGeom>
          <a:solidFill>
            <a:srgbClr val="CC99FF"/>
          </a:solidFill>
          <a:ln w="127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fr-FR">
              <a:solidFill>
                <a:srgbClr val="000066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76" name="Rectangle 144"/>
          <p:cNvSpPr>
            <a:spLocks noChangeArrowheads="1"/>
          </p:cNvSpPr>
          <p:nvPr/>
        </p:nvSpPr>
        <p:spPr bwMode="auto">
          <a:xfrm>
            <a:off x="4392152" y="2605975"/>
            <a:ext cx="36740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tIns="91440" bIns="91440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fr-FR" sz="1400" b="1" smtClean="0">
                <a:solidFill>
                  <a:srgbClr val="333399"/>
                </a:solidFill>
                <a:latin typeface="Calibri" pitchFamily="34" charset="0"/>
                <a:ea typeface="Arial" pitchFamily="-1" charset="0"/>
                <a:cs typeface="Arial" pitchFamily="-1" charset="0"/>
              </a:rPr>
              <a:t>90</a:t>
            </a:r>
          </a:p>
        </p:txBody>
      </p:sp>
      <p:sp>
        <p:nvSpPr>
          <p:cNvPr id="77" name="Rectangle 144"/>
          <p:cNvSpPr>
            <a:spLocks noChangeArrowheads="1"/>
          </p:cNvSpPr>
          <p:nvPr/>
        </p:nvSpPr>
        <p:spPr bwMode="auto">
          <a:xfrm>
            <a:off x="4766922" y="2657793"/>
            <a:ext cx="50687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tIns="91440" bIns="91440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fr-FR" sz="1400" b="1" smtClean="0">
                <a:solidFill>
                  <a:srgbClr val="333399"/>
                </a:solidFill>
                <a:latin typeface="Calibri" pitchFamily="34" charset="0"/>
                <a:ea typeface="Arial" pitchFamily="-1" charset="0"/>
                <a:cs typeface="Arial" pitchFamily="-1" charset="0"/>
              </a:rPr>
              <a:t>85.3</a:t>
            </a:r>
          </a:p>
        </p:txBody>
      </p:sp>
      <p:sp>
        <p:nvSpPr>
          <p:cNvPr id="78" name="Rectangle 144"/>
          <p:cNvSpPr>
            <a:spLocks noChangeArrowheads="1"/>
          </p:cNvSpPr>
          <p:nvPr/>
        </p:nvSpPr>
        <p:spPr bwMode="auto">
          <a:xfrm>
            <a:off x="5566994" y="2410423"/>
            <a:ext cx="50687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tIns="91440" bIns="91440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fr-FR" sz="1400" b="1" smtClean="0">
                <a:solidFill>
                  <a:srgbClr val="333399"/>
                </a:solidFill>
                <a:latin typeface="Calibri" pitchFamily="34" charset="0"/>
                <a:ea typeface="Arial" pitchFamily="-1" charset="0"/>
                <a:cs typeface="Arial" pitchFamily="-1" charset="0"/>
              </a:rPr>
              <a:t>97.6</a:t>
            </a:r>
          </a:p>
        </p:txBody>
      </p:sp>
      <p:sp>
        <p:nvSpPr>
          <p:cNvPr id="80" name="Rectangle 144"/>
          <p:cNvSpPr>
            <a:spLocks noChangeArrowheads="1"/>
          </p:cNvSpPr>
          <p:nvPr/>
        </p:nvSpPr>
        <p:spPr bwMode="auto">
          <a:xfrm>
            <a:off x="6042591" y="2305372"/>
            <a:ext cx="45877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tIns="91440" bIns="91440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fr-FR" sz="1400" b="1" smtClean="0">
                <a:solidFill>
                  <a:srgbClr val="333399"/>
                </a:solidFill>
                <a:latin typeface="Calibri" pitchFamily="34" charset="0"/>
                <a:ea typeface="Arial" pitchFamily="-1" charset="0"/>
                <a:cs typeface="Arial" pitchFamily="-1" charset="0"/>
              </a:rPr>
              <a:t>100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2051720" y="6237312"/>
            <a:ext cx="25234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/>
              <a:t>* Superior to </a:t>
            </a:r>
            <a:r>
              <a:rPr lang="fr-FR" sz="1400" dirty="0" err="1" smtClean="0"/>
              <a:t>historical</a:t>
            </a:r>
            <a:r>
              <a:rPr lang="fr-FR" sz="1400" dirty="0" smtClean="0"/>
              <a:t> control</a:t>
            </a:r>
            <a:endParaRPr lang="fr-FR" sz="1400" dirty="0"/>
          </a:p>
        </p:txBody>
      </p:sp>
      <p:sp>
        <p:nvSpPr>
          <p:cNvPr id="5" name="Rectangle 4"/>
          <p:cNvSpPr/>
          <p:nvPr/>
        </p:nvSpPr>
        <p:spPr>
          <a:xfrm>
            <a:off x="3647460" y="1562358"/>
            <a:ext cx="14285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b="1" dirty="0" smtClean="0">
                <a:solidFill>
                  <a:srgbClr val="0070C0"/>
                </a:solidFill>
              </a:rPr>
              <a:t>All patients</a:t>
            </a:r>
            <a:endParaRPr lang="fr-FR" b="1" dirty="0">
              <a:solidFill>
                <a:srgbClr val="0070C0"/>
              </a:solidFill>
            </a:endParaRPr>
          </a:p>
        </p:txBody>
      </p:sp>
      <p:grpSp>
        <p:nvGrpSpPr>
          <p:cNvPr id="60" name="Grouper 34"/>
          <p:cNvGrpSpPr/>
          <p:nvPr/>
        </p:nvGrpSpPr>
        <p:grpSpPr>
          <a:xfrm>
            <a:off x="0" y="6570663"/>
            <a:ext cx="1281360" cy="288111"/>
            <a:chOff x="0" y="6570663"/>
            <a:chExt cx="1281360" cy="288111"/>
          </a:xfrm>
        </p:grpSpPr>
        <p:sp>
          <p:nvSpPr>
            <p:cNvPr id="61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1006784" cy="28811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 b="1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65" name="ZoneTexte 23"/>
            <p:cNvSpPr txBox="1">
              <a:spLocks noChangeArrowheads="1"/>
            </p:cNvSpPr>
            <p:nvPr/>
          </p:nvSpPr>
          <p:spPr bwMode="auto">
            <a:xfrm>
              <a:off x="51355" y="6581775"/>
              <a:ext cx="1230005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200" b="1" i="1" dirty="0" smtClean="0">
                  <a:solidFill>
                    <a:srgbClr val="333399"/>
                  </a:solidFill>
                  <a:latin typeface="Cambria" pitchFamily="-1" charset="0"/>
                  <a:ea typeface="ＭＳ Ｐゴシック" pitchFamily="-1" charset="-128"/>
                  <a:cs typeface="ＭＳ Ｐゴシック" pitchFamily="-1" charset="-128"/>
                </a:rPr>
                <a:t>UNITY-1</a:t>
              </a:r>
              <a:endParaRPr lang="en-GB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</p:grpSp>
      <p:sp>
        <p:nvSpPr>
          <p:cNvPr id="238636" name="Line 146"/>
          <p:cNvSpPr>
            <a:spLocks noChangeShapeType="1"/>
          </p:cNvSpPr>
          <p:nvPr/>
        </p:nvSpPr>
        <p:spPr bwMode="auto">
          <a:xfrm>
            <a:off x="2227165" y="5129670"/>
            <a:ext cx="4456435" cy="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fr-FR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52" name="Rectangle 27"/>
          <p:cNvSpPr>
            <a:spLocks noGrp="1" noChangeArrowheads="1"/>
          </p:cNvSpPr>
          <p:nvPr>
            <p:ph type="title"/>
          </p:nvPr>
        </p:nvSpPr>
        <p:spPr>
          <a:xfrm>
            <a:off x="468313" y="76200"/>
            <a:ext cx="8351837" cy="976313"/>
          </a:xfrm>
        </p:spPr>
        <p:txBody>
          <a:bodyPr/>
          <a:lstStyle/>
          <a:p>
            <a:pPr lvl="0"/>
            <a:r>
              <a:rPr lang="fr-FR" sz="2600" dirty="0" smtClean="0">
                <a:ea typeface="ＭＳ Ｐゴシック" pitchFamily="-1" charset="-128"/>
                <a:cs typeface="ＭＳ Ｐゴシック" pitchFamily="-1" charset="-128"/>
              </a:rPr>
              <a:t>UNITY-1 </a:t>
            </a:r>
            <a:r>
              <a:rPr lang="fr-FR" sz="2600" dirty="0" err="1" smtClean="0">
                <a:ea typeface="ＭＳ Ｐゴシック" pitchFamily="-1" charset="-128"/>
                <a:cs typeface="ＭＳ Ｐゴシック" pitchFamily="-1" charset="-128"/>
              </a:rPr>
              <a:t>Study</a:t>
            </a:r>
            <a:r>
              <a:rPr lang="en-GB" sz="2600" dirty="0" smtClean="0">
                <a:ea typeface="ＭＳ Ｐゴシック" pitchFamily="-1" charset="-128"/>
                <a:cs typeface="ＭＳ Ｐゴシック" pitchFamily="-1" charset="-128"/>
              </a:rPr>
              <a:t>: </a:t>
            </a:r>
            <a:r>
              <a:rPr lang="en-GB" sz="2600" dirty="0" err="1" smtClean="0">
                <a:ea typeface="ＭＳ Ｐゴシック" pitchFamily="-1" charset="-128"/>
                <a:cs typeface="ＭＳ Ｐゴシック" pitchFamily="-1" charset="-128"/>
              </a:rPr>
              <a:t>daclatasvir/asunaprevir/beclabuvir</a:t>
            </a:r>
            <a:r>
              <a:rPr lang="en-GB" sz="2600" dirty="0" smtClean="0">
                <a:ea typeface="ＭＳ Ｐゴシック" pitchFamily="-1" charset="-128"/>
                <a:cs typeface="ＭＳ Ｐゴシック" pitchFamily="-1" charset="-128"/>
              </a:rPr>
              <a:t> in genotype 1 without cirrhosis</a:t>
            </a:r>
            <a:endParaRPr lang="en-GB" sz="2600" dirty="0"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55" name="ZoneTexte 69"/>
          <p:cNvSpPr txBox="1">
            <a:spLocks noChangeArrowheads="1"/>
          </p:cNvSpPr>
          <p:nvPr/>
        </p:nvSpPr>
        <p:spPr bwMode="auto">
          <a:xfrm>
            <a:off x="5008563" y="6565900"/>
            <a:ext cx="41275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GB" sz="1200" i="1" dirty="0" err="1">
                <a:solidFill>
                  <a:srgbClr val="0070C0"/>
                </a:solidFill>
                <a:ea typeface="ＭＳ Ｐゴシック" pitchFamily="34" charset="-128"/>
              </a:rPr>
              <a:t>Poordad</a:t>
            </a:r>
            <a:r>
              <a:rPr lang="en-GB" sz="1200" i="1" dirty="0">
                <a:solidFill>
                  <a:srgbClr val="0070C0"/>
                </a:solidFill>
                <a:ea typeface="ＭＳ Ｐゴシック" pitchFamily="34" charset="-128"/>
              </a:rPr>
              <a:t> F. JAMA </a:t>
            </a:r>
            <a:r>
              <a:rPr lang="en-GB" sz="1200" i="1" dirty="0" smtClean="0">
                <a:solidFill>
                  <a:srgbClr val="0070C0"/>
                </a:solidFill>
                <a:ea typeface="ＭＳ Ｐゴシック" pitchFamily="34" charset="-128"/>
              </a:rPr>
              <a:t>2015;313:1728-35 </a:t>
            </a:r>
            <a:endParaRPr lang="en-GB" sz="1200" i="1" dirty="0">
              <a:solidFill>
                <a:srgbClr val="0070C0"/>
              </a:solidFill>
              <a:ea typeface="ＭＳ Ｐゴシック" pitchFamily="34" charset="-128"/>
            </a:endParaRPr>
          </a:p>
        </p:txBody>
      </p:sp>
      <p:grpSp>
        <p:nvGrpSpPr>
          <p:cNvPr id="56" name="Groupe 55"/>
          <p:cNvGrpSpPr/>
          <p:nvPr/>
        </p:nvGrpSpPr>
        <p:grpSpPr>
          <a:xfrm>
            <a:off x="3203848" y="2041103"/>
            <a:ext cx="2448272" cy="332577"/>
            <a:chOff x="3563888" y="1872297"/>
            <a:chExt cx="2448272" cy="332577"/>
          </a:xfrm>
        </p:grpSpPr>
        <p:sp>
          <p:nvSpPr>
            <p:cNvPr id="59" name="AutoShape 126"/>
            <p:cNvSpPr>
              <a:spLocks noChangeArrowheads="1"/>
            </p:cNvSpPr>
            <p:nvPr/>
          </p:nvSpPr>
          <p:spPr bwMode="auto">
            <a:xfrm>
              <a:off x="3563888" y="1872297"/>
              <a:ext cx="2448272" cy="332577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rgbClr val="D0D0F0"/>
              </a:solidFill>
              <a:round/>
              <a:headEnd/>
              <a:tailEnd/>
            </a:ln>
            <a:effectLst>
              <a:prstShdw prst="shdw17" dist="17961" dir="2700000">
                <a:srgbClr val="7D7D90">
                  <a:alpha val="74997"/>
                </a:srgbClr>
              </a:prstShdw>
            </a:effectLst>
          </p:spPr>
          <p:txBody>
            <a:bodyPr wrap="none" anchor="ctr"/>
            <a:lstStyle/>
            <a:p>
              <a:endParaRPr lang="fr-FR" sz="2800"/>
            </a:p>
          </p:txBody>
        </p:sp>
        <p:sp>
          <p:nvSpPr>
            <p:cNvPr id="63" name="Rectangle 3"/>
            <p:cNvSpPr>
              <a:spLocks noChangeArrowheads="1"/>
            </p:cNvSpPr>
            <p:nvPr/>
          </p:nvSpPr>
          <p:spPr bwMode="auto">
            <a:xfrm>
              <a:off x="3680468" y="1985424"/>
              <a:ext cx="177800" cy="144462"/>
            </a:xfrm>
            <a:prstGeom prst="rect">
              <a:avLst/>
            </a:prstGeom>
            <a:solidFill>
              <a:srgbClr val="9900FF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 sz="240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67" name="Rectangle 4"/>
            <p:cNvSpPr>
              <a:spLocks noChangeArrowheads="1"/>
            </p:cNvSpPr>
            <p:nvPr/>
          </p:nvSpPr>
          <p:spPr bwMode="auto">
            <a:xfrm>
              <a:off x="4593750" y="1985424"/>
              <a:ext cx="177800" cy="144463"/>
            </a:xfrm>
            <a:prstGeom prst="rect">
              <a:avLst/>
            </a:prstGeom>
            <a:solidFill>
              <a:srgbClr val="CC99FF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 sz="240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68" name="ZoneTexte 84"/>
            <p:cNvSpPr txBox="1">
              <a:spLocks noChangeArrowheads="1"/>
            </p:cNvSpPr>
            <p:nvPr/>
          </p:nvSpPr>
          <p:spPr bwMode="auto">
            <a:xfrm>
              <a:off x="3837631" y="1888378"/>
              <a:ext cx="662361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400" b="1" smtClean="0">
                  <a:solidFill>
                    <a:srgbClr val="333399"/>
                  </a:solidFill>
                  <a:latin typeface="+mn-lt"/>
                  <a:ea typeface="ＭＳ Ｐゴシック" pitchFamily="-1" charset="-128"/>
                  <a:cs typeface="ＭＳ Ｐゴシック" pitchFamily="-1" charset="-128"/>
                </a:rPr>
                <a:t>Naïve</a:t>
              </a:r>
              <a:endParaRPr lang="fr-FR" sz="1400" b="1">
                <a:solidFill>
                  <a:srgbClr val="333399"/>
                </a:solidFill>
                <a:latin typeface="+mn-lt"/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70" name="ZoneTexte 85"/>
            <p:cNvSpPr txBox="1">
              <a:spLocks noChangeArrowheads="1"/>
            </p:cNvSpPr>
            <p:nvPr/>
          </p:nvSpPr>
          <p:spPr bwMode="auto">
            <a:xfrm>
              <a:off x="4750913" y="1888378"/>
              <a:ext cx="1249060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400" b="1" smtClean="0">
                  <a:solidFill>
                    <a:srgbClr val="333399"/>
                  </a:solidFill>
                  <a:latin typeface="+mn-lt"/>
                  <a:ea typeface="ＭＳ Ｐゴシック" pitchFamily="-1" charset="-128"/>
                  <a:cs typeface="ＭＳ Ｐゴシック" pitchFamily="-1" charset="-128"/>
                </a:rPr>
                <a:t>Experienced</a:t>
              </a:r>
              <a:endParaRPr lang="fr-FR" sz="1400" b="1">
                <a:solidFill>
                  <a:srgbClr val="333399"/>
                </a:solidFill>
                <a:latin typeface="+mn-lt"/>
                <a:ea typeface="ＭＳ Ｐゴシック" pitchFamily="-1" charset="-128"/>
                <a:cs typeface="ＭＳ Ｐゴシック" pitchFamily="-1" charset="-128"/>
              </a:endParaRPr>
            </a:p>
          </p:txBody>
        </p:sp>
      </p:grpSp>
      <p:sp>
        <p:nvSpPr>
          <p:cNvPr id="71" name="Rectangle 135"/>
          <p:cNvSpPr>
            <a:spLocks noChangeArrowheads="1"/>
          </p:cNvSpPr>
          <p:nvPr/>
        </p:nvSpPr>
        <p:spPr bwMode="auto">
          <a:xfrm>
            <a:off x="2079098" y="4994011"/>
            <a:ext cx="99386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>
            <a:prstTxWarp prst="textNoShape">
              <a:avLst/>
            </a:prstTxWarp>
            <a:spAutoFit/>
          </a:bodyPr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fr-FR" sz="1400" smtClean="0">
                <a:ea typeface="Arial" pitchFamily="-1" charset="0"/>
                <a:cs typeface="Arial" pitchFamily="-1" charset="0"/>
              </a:rPr>
              <a:t>0</a:t>
            </a:r>
            <a:endParaRPr lang="fr-FR" sz="1400">
              <a:solidFill>
                <a:srgbClr val="000066"/>
              </a:solidFill>
              <a:ea typeface="Arial" pitchFamily="-1" charset="0"/>
              <a:cs typeface="Arial" pitchFamily="-1" charset="0"/>
            </a:endParaRPr>
          </a:p>
        </p:txBody>
      </p:sp>
      <p:sp>
        <p:nvSpPr>
          <p:cNvPr id="82" name="ZoneTexte 81"/>
          <p:cNvSpPr txBox="1"/>
          <p:nvPr/>
        </p:nvSpPr>
        <p:spPr>
          <a:xfrm>
            <a:off x="3285565" y="4880193"/>
            <a:ext cx="4395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smtClean="0">
                <a:solidFill>
                  <a:schemeClr val="bg1"/>
                </a:solidFill>
              </a:rPr>
              <a:t>103</a:t>
            </a:r>
            <a:endParaRPr lang="fr-FR" sz="1200">
              <a:solidFill>
                <a:schemeClr val="bg1"/>
              </a:solidFill>
            </a:endParaRPr>
          </a:p>
        </p:txBody>
      </p:sp>
      <p:sp>
        <p:nvSpPr>
          <p:cNvPr id="95" name="ZoneTexte 94"/>
          <p:cNvSpPr txBox="1"/>
          <p:nvPr/>
        </p:nvSpPr>
        <p:spPr>
          <a:xfrm>
            <a:off x="4377642" y="4880193"/>
            <a:ext cx="4395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smtClean="0">
                <a:solidFill>
                  <a:schemeClr val="bg1"/>
                </a:solidFill>
              </a:rPr>
              <a:t>229</a:t>
            </a:r>
            <a:endParaRPr lang="fr-FR" sz="1200">
              <a:solidFill>
                <a:schemeClr val="bg1"/>
              </a:solidFill>
            </a:endParaRPr>
          </a:p>
        </p:txBody>
      </p:sp>
      <p:sp>
        <p:nvSpPr>
          <p:cNvPr id="87" name="ZoneTexte 86"/>
          <p:cNvSpPr txBox="1"/>
          <p:nvPr/>
        </p:nvSpPr>
        <p:spPr>
          <a:xfrm>
            <a:off x="2567733" y="4880193"/>
            <a:ext cx="4395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smtClean="0">
                <a:solidFill>
                  <a:schemeClr val="bg1"/>
                </a:solidFill>
              </a:rPr>
              <a:t>312</a:t>
            </a:r>
            <a:endParaRPr lang="fr-FR" sz="1200">
              <a:solidFill>
                <a:schemeClr val="bg1"/>
              </a:solidFill>
            </a:endParaRPr>
          </a:p>
        </p:txBody>
      </p:sp>
      <p:sp>
        <p:nvSpPr>
          <p:cNvPr id="69" name="ZoneTexte 68"/>
          <p:cNvSpPr txBox="1"/>
          <p:nvPr/>
        </p:nvSpPr>
        <p:spPr>
          <a:xfrm>
            <a:off x="4836422" y="4880193"/>
            <a:ext cx="3545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smtClean="0">
                <a:solidFill>
                  <a:schemeClr val="bg1"/>
                </a:solidFill>
              </a:rPr>
              <a:t>75</a:t>
            </a:r>
            <a:endParaRPr lang="fr-FR" sz="1200">
              <a:solidFill>
                <a:schemeClr val="bg1"/>
              </a:solidFill>
            </a:endParaRPr>
          </a:p>
        </p:txBody>
      </p:sp>
      <p:sp>
        <p:nvSpPr>
          <p:cNvPr id="72" name="ZoneTexte 71"/>
          <p:cNvSpPr txBox="1"/>
          <p:nvPr/>
        </p:nvSpPr>
        <p:spPr>
          <a:xfrm>
            <a:off x="5668623" y="4880193"/>
            <a:ext cx="3545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smtClean="0">
                <a:solidFill>
                  <a:schemeClr val="bg1"/>
                </a:solidFill>
              </a:rPr>
              <a:t>83</a:t>
            </a:r>
            <a:endParaRPr lang="fr-FR" sz="1200">
              <a:solidFill>
                <a:schemeClr val="bg1"/>
              </a:solidFill>
            </a:endParaRPr>
          </a:p>
        </p:txBody>
      </p:sp>
      <p:sp>
        <p:nvSpPr>
          <p:cNvPr id="74" name="ZoneTexte 73"/>
          <p:cNvSpPr txBox="1"/>
          <p:nvPr/>
        </p:nvSpPr>
        <p:spPr>
          <a:xfrm>
            <a:off x="6094745" y="4880193"/>
            <a:ext cx="3545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smtClean="0">
                <a:solidFill>
                  <a:schemeClr val="bg1"/>
                </a:solidFill>
              </a:rPr>
              <a:t>28</a:t>
            </a:r>
            <a:endParaRPr lang="fr-FR" sz="1200">
              <a:solidFill>
                <a:schemeClr val="bg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578343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</a:pPr>
            <a:r>
              <a:rPr lang="en-US" dirty="0" smtClean="0"/>
              <a:t>Resistance </a:t>
            </a:r>
            <a:r>
              <a:rPr lang="en-US" dirty="0" smtClean="0"/>
              <a:t>analysis</a:t>
            </a:r>
            <a:endParaRPr lang="en-US" dirty="0" smtClean="0"/>
          </a:p>
          <a:p>
            <a:pPr lvl="1">
              <a:spcBef>
                <a:spcPts val="0"/>
              </a:spcBef>
            </a:pPr>
            <a:r>
              <a:rPr lang="en-US" sz="2000" dirty="0" smtClean="0"/>
              <a:t>Genotype 1a : 32 </a:t>
            </a:r>
            <a:r>
              <a:rPr lang="en-US" sz="2000" dirty="0" err="1" smtClean="0"/>
              <a:t>virologic</a:t>
            </a:r>
            <a:r>
              <a:rPr lang="en-US" sz="2000" dirty="0" smtClean="0"/>
              <a:t> failures</a:t>
            </a:r>
          </a:p>
          <a:p>
            <a:pPr lvl="2">
              <a:spcBef>
                <a:spcPts val="0"/>
              </a:spcBef>
            </a:pPr>
            <a:r>
              <a:rPr lang="en-US" sz="1800" dirty="0" smtClean="0"/>
              <a:t>NS5A resistance-associated variants in 28/29 (most frequent : Q30)</a:t>
            </a:r>
          </a:p>
          <a:p>
            <a:pPr lvl="2">
              <a:spcBef>
                <a:spcPts val="0"/>
              </a:spcBef>
            </a:pPr>
            <a:r>
              <a:rPr lang="en-US" sz="1800" dirty="0" smtClean="0"/>
              <a:t>NS3 RAVs in 25/26 (most frequent : R155)</a:t>
            </a:r>
          </a:p>
          <a:p>
            <a:pPr lvl="2">
              <a:spcBef>
                <a:spcPts val="0"/>
              </a:spcBef>
            </a:pPr>
            <a:r>
              <a:rPr lang="en-US" sz="1800" dirty="0" smtClean="0"/>
              <a:t>NS5B RAVs in 12/28 (most frequent : P495)</a:t>
            </a:r>
          </a:p>
          <a:p>
            <a:pPr lvl="1">
              <a:spcBef>
                <a:spcPts val="0"/>
              </a:spcBef>
            </a:pPr>
            <a:endParaRPr lang="en-US" dirty="0" smtClean="0"/>
          </a:p>
          <a:p>
            <a:pPr lvl="1">
              <a:spcBef>
                <a:spcPts val="0"/>
              </a:spcBef>
            </a:pPr>
            <a:r>
              <a:rPr lang="en-US" sz="2000" dirty="0" smtClean="0"/>
              <a:t>Genotype 1b : 2 </a:t>
            </a:r>
            <a:r>
              <a:rPr lang="en-US" sz="2000" dirty="0" err="1" smtClean="0"/>
              <a:t>virologic</a:t>
            </a:r>
            <a:r>
              <a:rPr lang="en-US" sz="2000" dirty="0" smtClean="0"/>
              <a:t> failures </a:t>
            </a:r>
          </a:p>
          <a:p>
            <a:pPr lvl="2">
              <a:spcBef>
                <a:spcPts val="0"/>
              </a:spcBef>
            </a:pPr>
            <a:endParaRPr lang="en-US" sz="1800" dirty="0" smtClean="0"/>
          </a:p>
          <a:p>
            <a:pPr lvl="1">
              <a:spcBef>
                <a:spcPts val="0"/>
              </a:spcBef>
            </a:pPr>
            <a:r>
              <a:rPr lang="en-US" sz="2000" dirty="0" smtClean="0"/>
              <a:t>Baseline NS5A </a:t>
            </a:r>
            <a:r>
              <a:rPr lang="en-US" sz="2000" dirty="0" err="1" smtClean="0"/>
              <a:t>polymorphims</a:t>
            </a:r>
            <a:r>
              <a:rPr lang="en-US" sz="2000" dirty="0" smtClean="0"/>
              <a:t> (28</a:t>
            </a:r>
            <a:r>
              <a:rPr lang="en-US" sz="2000" dirty="0" smtClean="0"/>
              <a:t>, 30, 31</a:t>
            </a:r>
            <a:r>
              <a:rPr lang="en-US" sz="2000" dirty="0" smtClean="0"/>
              <a:t>, 93) associated with resistance to DCV</a:t>
            </a:r>
          </a:p>
          <a:p>
            <a:pPr lvl="2">
              <a:spcBef>
                <a:spcPts val="0"/>
              </a:spcBef>
            </a:pPr>
            <a:r>
              <a:rPr lang="en-US" sz="1800" dirty="0" smtClean="0"/>
              <a:t>Genotype 1a : 34/102 (11%) : SVR</a:t>
            </a:r>
            <a:r>
              <a:rPr lang="en-US" sz="1800" baseline="-25000" dirty="0" smtClean="0"/>
              <a:t>12</a:t>
            </a:r>
            <a:r>
              <a:rPr lang="en-US" sz="1800" dirty="0" smtClean="0"/>
              <a:t> in 25/34 (74%)</a:t>
            </a:r>
          </a:p>
          <a:p>
            <a:pPr lvl="2">
              <a:spcBef>
                <a:spcPts val="0"/>
              </a:spcBef>
            </a:pPr>
            <a:r>
              <a:rPr lang="en-US" sz="1800" dirty="0" smtClean="0"/>
              <a:t>Genotype 1b : 17/106 (16%) : SVR</a:t>
            </a:r>
            <a:r>
              <a:rPr lang="en-US" sz="1800" baseline="-25000" dirty="0" smtClean="0"/>
              <a:t>12</a:t>
            </a:r>
            <a:r>
              <a:rPr lang="en-US" sz="1800" dirty="0" smtClean="0"/>
              <a:t> in 17/17 (100%)</a:t>
            </a:r>
            <a:br>
              <a:rPr lang="en-US" sz="1800" dirty="0" smtClean="0"/>
            </a:br>
            <a:endParaRPr lang="en-US" sz="1800" dirty="0" smtClean="0"/>
          </a:p>
          <a:p>
            <a:pPr lvl="1">
              <a:spcBef>
                <a:spcPts val="0"/>
              </a:spcBef>
            </a:pPr>
            <a:r>
              <a:rPr lang="en-US" sz="2000" dirty="0" smtClean="0"/>
              <a:t>Baseline NS3 and NS5B variants did not affect SVR</a:t>
            </a:r>
            <a:r>
              <a:rPr lang="en-US" sz="2000" baseline="-25000" dirty="0" smtClean="0"/>
              <a:t>12</a:t>
            </a:r>
          </a:p>
          <a:p>
            <a:pPr lvl="2">
              <a:spcBef>
                <a:spcPts val="0"/>
              </a:spcBef>
            </a:pPr>
            <a:endParaRPr lang="en-US" dirty="0"/>
          </a:p>
        </p:txBody>
      </p:sp>
      <p:grpSp>
        <p:nvGrpSpPr>
          <p:cNvPr id="6" name="Grouper 34"/>
          <p:cNvGrpSpPr/>
          <p:nvPr/>
        </p:nvGrpSpPr>
        <p:grpSpPr>
          <a:xfrm>
            <a:off x="0" y="6570663"/>
            <a:ext cx="1281360" cy="288111"/>
            <a:chOff x="0" y="6570663"/>
            <a:chExt cx="1281360" cy="288111"/>
          </a:xfrm>
        </p:grpSpPr>
        <p:sp>
          <p:nvSpPr>
            <p:cNvPr id="7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1006784" cy="28811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 b="1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8" name="ZoneTexte 23"/>
            <p:cNvSpPr txBox="1">
              <a:spLocks noChangeArrowheads="1"/>
            </p:cNvSpPr>
            <p:nvPr/>
          </p:nvSpPr>
          <p:spPr bwMode="auto">
            <a:xfrm>
              <a:off x="51355" y="6581775"/>
              <a:ext cx="1230005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200" b="1" i="1" dirty="0" smtClean="0">
                  <a:solidFill>
                    <a:srgbClr val="333399"/>
                  </a:solidFill>
                  <a:latin typeface="Cambria" pitchFamily="-1" charset="0"/>
                  <a:ea typeface="ＭＳ Ｐゴシック" pitchFamily="-1" charset="-128"/>
                  <a:cs typeface="ＭＳ Ｐゴシック" pitchFamily="-1" charset="-128"/>
                </a:rPr>
                <a:t>UNITY-1</a:t>
              </a:r>
              <a:endParaRPr lang="en-GB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</p:grpSp>
      <p:sp>
        <p:nvSpPr>
          <p:cNvPr id="10" name="Rectangle 27"/>
          <p:cNvSpPr>
            <a:spLocks noGrp="1" noChangeArrowheads="1"/>
          </p:cNvSpPr>
          <p:nvPr>
            <p:ph type="title"/>
          </p:nvPr>
        </p:nvSpPr>
        <p:spPr>
          <a:xfrm>
            <a:off x="468313" y="76200"/>
            <a:ext cx="8351837" cy="976313"/>
          </a:xfrm>
        </p:spPr>
        <p:txBody>
          <a:bodyPr/>
          <a:lstStyle/>
          <a:p>
            <a:pPr lvl="0"/>
            <a:r>
              <a:rPr lang="fr-FR" sz="2600" dirty="0" smtClean="0">
                <a:ea typeface="ＭＳ Ｐゴシック" pitchFamily="-1" charset="-128"/>
                <a:cs typeface="ＭＳ Ｐゴシック" pitchFamily="-1" charset="-128"/>
              </a:rPr>
              <a:t>UNITY-1 </a:t>
            </a:r>
            <a:r>
              <a:rPr lang="fr-FR" sz="2600" dirty="0" err="1" smtClean="0">
                <a:ea typeface="ＭＳ Ｐゴシック" pitchFamily="-1" charset="-128"/>
                <a:cs typeface="ＭＳ Ｐゴシック" pitchFamily="-1" charset="-128"/>
              </a:rPr>
              <a:t>Study</a:t>
            </a:r>
            <a:r>
              <a:rPr lang="en-GB" sz="2600" dirty="0" smtClean="0">
                <a:ea typeface="ＭＳ Ｐゴシック" pitchFamily="-1" charset="-128"/>
                <a:cs typeface="ＭＳ Ｐゴシック" pitchFamily="-1" charset="-128"/>
              </a:rPr>
              <a:t>: </a:t>
            </a:r>
            <a:r>
              <a:rPr lang="en-GB" sz="2600" dirty="0" err="1" smtClean="0">
                <a:ea typeface="ＭＳ Ｐゴシック" pitchFamily="-1" charset="-128"/>
                <a:cs typeface="ＭＳ Ｐゴシック" pitchFamily="-1" charset="-128"/>
              </a:rPr>
              <a:t>daclatasvir/asunaprevir/beclabuvir</a:t>
            </a:r>
            <a:r>
              <a:rPr lang="en-GB" sz="2600" dirty="0" smtClean="0">
                <a:ea typeface="ＭＳ Ｐゴシック" pitchFamily="-1" charset="-128"/>
                <a:cs typeface="ＭＳ Ｐゴシック" pitchFamily="-1" charset="-128"/>
              </a:rPr>
              <a:t> in genotype 1 without cirrhosis</a:t>
            </a:r>
            <a:endParaRPr lang="en-GB" sz="2600" dirty="0"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11" name="ZoneTexte 69"/>
          <p:cNvSpPr txBox="1">
            <a:spLocks noChangeArrowheads="1"/>
          </p:cNvSpPr>
          <p:nvPr/>
        </p:nvSpPr>
        <p:spPr bwMode="auto">
          <a:xfrm>
            <a:off x="5008563" y="6565900"/>
            <a:ext cx="41275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GB" sz="1200" i="1" dirty="0" err="1">
                <a:solidFill>
                  <a:srgbClr val="0070C0"/>
                </a:solidFill>
                <a:ea typeface="ＭＳ Ｐゴシック" pitchFamily="34" charset="-128"/>
              </a:rPr>
              <a:t>Poordad</a:t>
            </a:r>
            <a:r>
              <a:rPr lang="en-GB" sz="1200" i="1" dirty="0">
                <a:solidFill>
                  <a:srgbClr val="0070C0"/>
                </a:solidFill>
                <a:ea typeface="ＭＳ Ｐゴシック" pitchFamily="34" charset="-128"/>
              </a:rPr>
              <a:t> F. JAMA </a:t>
            </a:r>
            <a:r>
              <a:rPr lang="en-GB" sz="1200" i="1" dirty="0" smtClean="0">
                <a:solidFill>
                  <a:srgbClr val="0070C0"/>
                </a:solidFill>
                <a:ea typeface="ＭＳ Ｐゴシック" pitchFamily="34" charset="-128"/>
              </a:rPr>
              <a:t>2015;313:1728-35 </a:t>
            </a:r>
            <a:endParaRPr lang="en-GB" sz="1200" i="1" dirty="0">
              <a:solidFill>
                <a:srgbClr val="0070C0"/>
              </a:solidFill>
              <a:ea typeface="ＭＳ Ｐゴシック" pitchFamily="34" charset="-12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296613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1043608" y="1344107"/>
            <a:ext cx="7145754" cy="284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 defTabSz="914400" fontAlgn="base">
              <a:lnSpc>
                <a:spcPts val="1525"/>
              </a:lnSpc>
              <a:spcBef>
                <a:spcPct val="20000"/>
              </a:spcBef>
              <a:spcAft>
                <a:spcPct val="0"/>
              </a:spcAft>
            </a:pPr>
            <a:r>
              <a:rPr lang="en-GB" sz="2400" b="1" dirty="0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Adverse events and laboratory abnormalities, N</a:t>
            </a:r>
            <a:endParaRPr lang="en-GB" sz="2400" b="1" dirty="0">
              <a:solidFill>
                <a:srgbClr val="0070C0"/>
              </a:solidFill>
              <a:latin typeface="Calibri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grpSp>
        <p:nvGrpSpPr>
          <p:cNvPr id="7" name="Grouper 34"/>
          <p:cNvGrpSpPr/>
          <p:nvPr/>
        </p:nvGrpSpPr>
        <p:grpSpPr>
          <a:xfrm>
            <a:off x="0" y="6570663"/>
            <a:ext cx="1281360" cy="288111"/>
            <a:chOff x="0" y="6570663"/>
            <a:chExt cx="1281360" cy="288111"/>
          </a:xfrm>
        </p:grpSpPr>
        <p:sp>
          <p:nvSpPr>
            <p:cNvPr id="8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1006784" cy="28811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 b="1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9" name="ZoneTexte 23"/>
            <p:cNvSpPr txBox="1">
              <a:spLocks noChangeArrowheads="1"/>
            </p:cNvSpPr>
            <p:nvPr/>
          </p:nvSpPr>
          <p:spPr bwMode="auto">
            <a:xfrm>
              <a:off x="51355" y="6581775"/>
              <a:ext cx="1230005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200" b="1" i="1" dirty="0" smtClean="0">
                  <a:solidFill>
                    <a:srgbClr val="333399"/>
                  </a:solidFill>
                  <a:latin typeface="Cambria" pitchFamily="-1" charset="0"/>
                  <a:ea typeface="ＭＳ Ｐゴシック" pitchFamily="-1" charset="-128"/>
                  <a:cs typeface="ＭＳ Ｐゴシック" pitchFamily="-1" charset="-128"/>
                </a:rPr>
                <a:t>UNITY-1</a:t>
              </a:r>
              <a:endParaRPr lang="en-GB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</p:grpSp>
      <p:graphicFrame>
        <p:nvGraphicFramePr>
          <p:cNvPr id="10" name="Group 7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06768952"/>
              </p:ext>
            </p:extLst>
          </p:nvPr>
        </p:nvGraphicFramePr>
        <p:xfrm>
          <a:off x="539750" y="1755564"/>
          <a:ext cx="8352032" cy="4599150"/>
        </p:xfrm>
        <a:graphic>
          <a:graphicData uri="http://schemas.openxmlformats.org/drawingml/2006/table">
            <a:tbl>
              <a:tblPr/>
              <a:tblGrid>
                <a:gridCol w="4949475"/>
                <a:gridCol w="3402557"/>
              </a:tblGrid>
              <a:tr h="5132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127146" marR="127146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415</a:t>
                      </a:r>
                      <a:endParaRPr kumimoji="0" lang="en-GB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127146" marR="127146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3502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Discontinuation for adverse event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127146" marR="127146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 (0.7%)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127146" marR="127146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3502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Serious adverse event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127146" marR="127146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7 (1.7%)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127146" marR="127146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9261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Adverse event in </a:t>
                      </a:r>
                      <a:r>
                        <a:rPr kumimoji="0" lang="en-GB" sz="14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&gt;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10% of patients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127146" marR="127146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127146" marR="127146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35026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Headache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127146" marR="127146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25.8%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127146" marR="127146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35026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Fatigue</a:t>
                      </a:r>
                    </a:p>
                  </a:txBody>
                  <a:tcPr marL="127146" marR="127146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16.6%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127146" marR="127146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35026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Diarrhea</a:t>
                      </a: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127146" marR="127146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14.0%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127146" marR="127146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35026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Nausea 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127146" marR="127146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13.5%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127146" marR="127146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3502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Grade 3-4 laboratory abnormalities</a:t>
                      </a:r>
                    </a:p>
                  </a:txBody>
                  <a:tcPr marL="127146" marR="127146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127146" marR="127146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35026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Hemoglobin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&lt; 9 g/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dl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127146" marR="127146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127146" marR="127146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35026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Lymphocytes &lt; 0.5 x 10</a:t>
                      </a:r>
                      <a:r>
                        <a:rPr kumimoji="0" lang="en-GB" sz="14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9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/l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127146" marR="127146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 (0.2%)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127146" marR="127146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35026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Neutrophils &lt; 0.75 x 10</a:t>
                      </a:r>
                      <a:r>
                        <a:rPr kumimoji="0" lang="en-GB" sz="14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9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/l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127146" marR="127146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 (0.5%)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127146" marR="127146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35026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ALT &gt; 5 x ULN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127146" marR="127146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19 (4.6%)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127146" marR="127146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35026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AST &gt; 5 x ULN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127146" marR="127146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9 (2.2%)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127146" marR="127146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35026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Lipase &gt; 3 x ULN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127146" marR="127146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16 (3.9%)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127146" marR="127146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</a:tbl>
          </a:graphicData>
        </a:graphic>
      </p:graphicFrame>
      <p:sp>
        <p:nvSpPr>
          <p:cNvPr id="12" name="Rectangle 27"/>
          <p:cNvSpPr>
            <a:spLocks noGrp="1" noChangeArrowheads="1"/>
          </p:cNvSpPr>
          <p:nvPr>
            <p:ph type="title"/>
          </p:nvPr>
        </p:nvSpPr>
        <p:spPr>
          <a:xfrm>
            <a:off x="468313" y="76200"/>
            <a:ext cx="8351837" cy="976313"/>
          </a:xfrm>
        </p:spPr>
        <p:txBody>
          <a:bodyPr/>
          <a:lstStyle/>
          <a:p>
            <a:pPr lvl="0"/>
            <a:r>
              <a:rPr lang="fr-FR" sz="2600" dirty="0" smtClean="0">
                <a:ea typeface="ＭＳ Ｐゴシック" pitchFamily="-1" charset="-128"/>
                <a:cs typeface="ＭＳ Ｐゴシック" pitchFamily="-1" charset="-128"/>
              </a:rPr>
              <a:t>UNITY-1 </a:t>
            </a:r>
            <a:r>
              <a:rPr lang="fr-FR" sz="2600" dirty="0" err="1" smtClean="0">
                <a:ea typeface="ＭＳ Ｐゴシック" pitchFamily="-1" charset="-128"/>
                <a:cs typeface="ＭＳ Ｐゴシック" pitchFamily="-1" charset="-128"/>
              </a:rPr>
              <a:t>Study</a:t>
            </a:r>
            <a:r>
              <a:rPr lang="en-GB" sz="2600" dirty="0" smtClean="0">
                <a:ea typeface="ＭＳ Ｐゴシック" pitchFamily="-1" charset="-128"/>
                <a:cs typeface="ＭＳ Ｐゴシック" pitchFamily="-1" charset="-128"/>
              </a:rPr>
              <a:t>: </a:t>
            </a:r>
            <a:r>
              <a:rPr lang="en-GB" sz="2600" dirty="0" err="1" smtClean="0">
                <a:ea typeface="ＭＳ Ｐゴシック" pitchFamily="-1" charset="-128"/>
                <a:cs typeface="ＭＳ Ｐゴシック" pitchFamily="-1" charset="-128"/>
              </a:rPr>
              <a:t>daclatasvir/asunaprevir/beclabuvir</a:t>
            </a:r>
            <a:r>
              <a:rPr lang="en-GB" sz="2600" dirty="0" smtClean="0">
                <a:ea typeface="ＭＳ Ｐゴシック" pitchFamily="-1" charset="-128"/>
                <a:cs typeface="ＭＳ Ｐゴシック" pitchFamily="-1" charset="-128"/>
              </a:rPr>
              <a:t> in genotype 1 without cirrhosis</a:t>
            </a:r>
            <a:endParaRPr lang="en-GB" sz="2600" dirty="0"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13" name="ZoneTexte 69"/>
          <p:cNvSpPr txBox="1">
            <a:spLocks noChangeArrowheads="1"/>
          </p:cNvSpPr>
          <p:nvPr/>
        </p:nvSpPr>
        <p:spPr bwMode="auto">
          <a:xfrm>
            <a:off x="5008563" y="6565900"/>
            <a:ext cx="41275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GB" sz="1200" i="1" dirty="0" err="1">
                <a:solidFill>
                  <a:srgbClr val="0070C0"/>
                </a:solidFill>
                <a:ea typeface="ＭＳ Ｐゴシック" pitchFamily="34" charset="-128"/>
              </a:rPr>
              <a:t>Poordad</a:t>
            </a:r>
            <a:r>
              <a:rPr lang="en-GB" sz="1200" i="1" dirty="0">
                <a:solidFill>
                  <a:srgbClr val="0070C0"/>
                </a:solidFill>
                <a:ea typeface="ＭＳ Ｐゴシック" pitchFamily="34" charset="-128"/>
              </a:rPr>
              <a:t> F. JAMA </a:t>
            </a:r>
            <a:r>
              <a:rPr lang="en-GB" sz="1200" i="1" dirty="0" smtClean="0">
                <a:solidFill>
                  <a:srgbClr val="0070C0"/>
                </a:solidFill>
                <a:ea typeface="ＭＳ Ｐゴシック" pitchFamily="34" charset="-128"/>
              </a:rPr>
              <a:t>2015;313:1728-35 </a:t>
            </a:r>
            <a:endParaRPr lang="en-GB" sz="1200" i="1" dirty="0">
              <a:solidFill>
                <a:srgbClr val="0070C0"/>
              </a:solidFill>
              <a:ea typeface="ＭＳ Ｐゴシック" pitchFamily="34" charset="-12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485345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740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</a:p>
          <a:p>
            <a:pPr lvl="1"/>
            <a:r>
              <a:rPr lang="en-US" dirty="0" smtClean="0"/>
              <a:t>In this open-label, uncontrolled study, 12 weeks of treatment with a fixed-dose combination of </a:t>
            </a:r>
            <a:r>
              <a:rPr lang="en-US" dirty="0" err="1" smtClean="0"/>
              <a:t>daclatasvir</a:t>
            </a:r>
            <a:r>
              <a:rPr lang="en-US" dirty="0" smtClean="0"/>
              <a:t>, </a:t>
            </a:r>
            <a:r>
              <a:rPr lang="en-US" dirty="0" err="1" smtClean="0"/>
              <a:t>asunaprevir</a:t>
            </a:r>
            <a:r>
              <a:rPr lang="en-US" dirty="0" smtClean="0"/>
              <a:t> and </a:t>
            </a:r>
            <a:r>
              <a:rPr lang="en-US" dirty="0" err="1" smtClean="0"/>
              <a:t>beclabuvir</a:t>
            </a:r>
            <a:r>
              <a:rPr lang="en-US" dirty="0" smtClean="0"/>
              <a:t> in HCV genotype 1-infected patients without cirrhosis was associated with high SVR</a:t>
            </a:r>
            <a:r>
              <a:rPr lang="en-US" baseline="-25000" dirty="0" smtClean="0"/>
              <a:t>12</a:t>
            </a:r>
            <a:r>
              <a:rPr lang="en-US" dirty="0" smtClean="0"/>
              <a:t> </a:t>
            </a:r>
          </a:p>
          <a:p>
            <a:pPr lvl="2"/>
            <a:r>
              <a:rPr lang="en-US" dirty="0" smtClean="0"/>
              <a:t>92% in treatment-naive patients  </a:t>
            </a:r>
          </a:p>
          <a:p>
            <a:pPr lvl="2"/>
            <a:r>
              <a:rPr lang="en-US" dirty="0" smtClean="0"/>
              <a:t>89% in patients previously treated for HCV infection</a:t>
            </a:r>
          </a:p>
          <a:p>
            <a:pPr lvl="2"/>
            <a:r>
              <a:rPr lang="en-US" dirty="0" smtClean="0"/>
              <a:t>SVR</a:t>
            </a:r>
            <a:r>
              <a:rPr lang="en-US" baseline="-25000" dirty="0" smtClean="0"/>
              <a:t>12</a:t>
            </a:r>
            <a:r>
              <a:rPr lang="en-US" dirty="0" smtClean="0"/>
              <a:t> rates were higher with genotype 1b than with genotype 1a in both the treatment-naive (98% </a:t>
            </a:r>
            <a:r>
              <a:rPr lang="en-US" dirty="0" err="1" smtClean="0"/>
              <a:t>vs</a:t>
            </a:r>
            <a:r>
              <a:rPr lang="en-US" dirty="0" smtClean="0"/>
              <a:t> 90%, respectively) and -experienced (100% </a:t>
            </a:r>
            <a:r>
              <a:rPr lang="en-US" dirty="0" err="1" smtClean="0"/>
              <a:t>vs</a:t>
            </a:r>
            <a:r>
              <a:rPr lang="en-US" dirty="0" smtClean="0"/>
              <a:t> 85%, respectively) cohorts </a:t>
            </a:r>
          </a:p>
          <a:p>
            <a:pPr lvl="1"/>
            <a:r>
              <a:rPr lang="en-US" dirty="0" smtClean="0"/>
              <a:t>There were low rates of serious AEs and treatment discontinuations </a:t>
            </a:r>
          </a:p>
          <a:p>
            <a:pPr lvl="1"/>
            <a:r>
              <a:rPr lang="en-US" dirty="0" smtClean="0"/>
              <a:t>All genotype 1b-infected patients with baseline NS5A polymorphisms achieved SVR1</a:t>
            </a:r>
            <a:r>
              <a:rPr lang="en-US" baseline="-25000" dirty="0" smtClean="0"/>
              <a:t>2</a:t>
            </a:r>
            <a:r>
              <a:rPr lang="en-US" dirty="0" smtClean="0"/>
              <a:t> while only 74% with genotype 1a had SVR</a:t>
            </a:r>
            <a:r>
              <a:rPr lang="en-US" baseline="-25000" dirty="0" smtClean="0"/>
              <a:t>12</a:t>
            </a:r>
          </a:p>
          <a:p>
            <a:pPr lvl="1"/>
            <a:r>
              <a:rPr lang="en-US" dirty="0" smtClean="0"/>
              <a:t>Resistance-associated variants at amino acids positions NS5A-Q30, NS3-R155K and NS5B-P495 were observed most frequently at viral breakthrough; NS5B variants were generally not observed in patients experiencing relapse </a:t>
            </a:r>
            <a:endParaRPr lang="en-US" dirty="0"/>
          </a:p>
        </p:txBody>
      </p:sp>
      <p:grpSp>
        <p:nvGrpSpPr>
          <p:cNvPr id="4" name="Grouper 34"/>
          <p:cNvGrpSpPr/>
          <p:nvPr/>
        </p:nvGrpSpPr>
        <p:grpSpPr>
          <a:xfrm>
            <a:off x="0" y="6570663"/>
            <a:ext cx="1281360" cy="288111"/>
            <a:chOff x="0" y="6570663"/>
            <a:chExt cx="1281360" cy="288111"/>
          </a:xfrm>
        </p:grpSpPr>
        <p:sp>
          <p:nvSpPr>
            <p:cNvPr id="5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1006784" cy="28811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 b="1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6" name="ZoneTexte 23"/>
            <p:cNvSpPr txBox="1">
              <a:spLocks noChangeArrowheads="1"/>
            </p:cNvSpPr>
            <p:nvPr/>
          </p:nvSpPr>
          <p:spPr bwMode="auto">
            <a:xfrm>
              <a:off x="51355" y="6581775"/>
              <a:ext cx="1230005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200" b="1" i="1" dirty="0" smtClean="0">
                  <a:solidFill>
                    <a:srgbClr val="333399"/>
                  </a:solidFill>
                  <a:latin typeface="Cambria" pitchFamily="-1" charset="0"/>
                  <a:ea typeface="ＭＳ Ｐゴシック" pitchFamily="-1" charset="-128"/>
                  <a:cs typeface="ＭＳ Ｐゴシック" pitchFamily="-1" charset="-128"/>
                </a:rPr>
                <a:t>UNITY-1</a:t>
              </a:r>
              <a:endParaRPr lang="en-GB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</p:grpSp>
      <p:sp>
        <p:nvSpPr>
          <p:cNvPr id="9" name="Rectangle 27"/>
          <p:cNvSpPr>
            <a:spLocks noGrp="1" noChangeArrowheads="1"/>
          </p:cNvSpPr>
          <p:nvPr>
            <p:ph type="title"/>
          </p:nvPr>
        </p:nvSpPr>
        <p:spPr>
          <a:xfrm>
            <a:off x="468313" y="76200"/>
            <a:ext cx="8351837" cy="976313"/>
          </a:xfrm>
        </p:spPr>
        <p:txBody>
          <a:bodyPr/>
          <a:lstStyle/>
          <a:p>
            <a:pPr lvl="0"/>
            <a:r>
              <a:rPr lang="fr-FR" sz="2600" dirty="0" smtClean="0">
                <a:ea typeface="ＭＳ Ｐゴシック" pitchFamily="-1" charset="-128"/>
                <a:cs typeface="ＭＳ Ｐゴシック" pitchFamily="-1" charset="-128"/>
              </a:rPr>
              <a:t>UNITY-1 </a:t>
            </a:r>
            <a:r>
              <a:rPr lang="fr-FR" sz="2600" dirty="0" err="1" smtClean="0">
                <a:ea typeface="ＭＳ Ｐゴシック" pitchFamily="-1" charset="-128"/>
                <a:cs typeface="ＭＳ Ｐゴシック" pitchFamily="-1" charset="-128"/>
              </a:rPr>
              <a:t>Study</a:t>
            </a:r>
            <a:r>
              <a:rPr lang="en-GB" sz="2600" dirty="0" smtClean="0">
                <a:ea typeface="ＭＳ Ｐゴシック" pitchFamily="-1" charset="-128"/>
                <a:cs typeface="ＭＳ Ｐゴシック" pitchFamily="-1" charset="-128"/>
              </a:rPr>
              <a:t>: </a:t>
            </a:r>
            <a:r>
              <a:rPr lang="en-GB" sz="2600" dirty="0" err="1" smtClean="0">
                <a:ea typeface="ＭＳ Ｐゴシック" pitchFamily="-1" charset="-128"/>
                <a:cs typeface="ＭＳ Ｐゴシック" pitchFamily="-1" charset="-128"/>
              </a:rPr>
              <a:t>daclatasvir/asunaprevir/beclabuvir</a:t>
            </a:r>
            <a:r>
              <a:rPr lang="en-GB" sz="2600" dirty="0" smtClean="0">
                <a:ea typeface="ＭＳ Ｐゴシック" pitchFamily="-1" charset="-128"/>
                <a:cs typeface="ＭＳ Ｐゴシック" pitchFamily="-1" charset="-128"/>
              </a:rPr>
              <a:t> in genotype 1 without cirrhosis</a:t>
            </a:r>
            <a:endParaRPr lang="en-GB" sz="2600" dirty="0"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10" name="ZoneTexte 69"/>
          <p:cNvSpPr txBox="1">
            <a:spLocks noChangeArrowheads="1"/>
          </p:cNvSpPr>
          <p:nvPr/>
        </p:nvSpPr>
        <p:spPr bwMode="auto">
          <a:xfrm>
            <a:off x="5008563" y="6565900"/>
            <a:ext cx="41275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GB" sz="1200" i="1" dirty="0" err="1">
                <a:solidFill>
                  <a:srgbClr val="0070C0"/>
                </a:solidFill>
                <a:ea typeface="ＭＳ Ｐゴシック" pitchFamily="34" charset="-128"/>
              </a:rPr>
              <a:t>Poordad</a:t>
            </a:r>
            <a:r>
              <a:rPr lang="en-GB" sz="1200" i="1" dirty="0">
                <a:solidFill>
                  <a:srgbClr val="0070C0"/>
                </a:solidFill>
                <a:ea typeface="ＭＳ Ｐゴシック" pitchFamily="34" charset="-128"/>
              </a:rPr>
              <a:t> F. JAMA </a:t>
            </a:r>
            <a:r>
              <a:rPr lang="en-GB" sz="1200" i="1" dirty="0" smtClean="0">
                <a:solidFill>
                  <a:srgbClr val="0070C0"/>
                </a:solidFill>
                <a:ea typeface="ＭＳ Ｐゴシック" pitchFamily="34" charset="-128"/>
              </a:rPr>
              <a:t>2015;313:1728-35 </a:t>
            </a:r>
            <a:endParaRPr lang="en-GB" sz="1200" i="1" dirty="0">
              <a:solidFill>
                <a:srgbClr val="0070C0"/>
              </a:solidFill>
              <a:ea typeface="ＭＳ Ｐゴシック" pitchFamily="34" charset="-12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105938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  <p:tag name="ARTICULATE_SLIDE_COUNT" val="6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HCV-trials.com 2015 ">
  <a:themeElements>
    <a:clrScheme name="SNFMI 2013 2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FBDF53"/>
      </a:accent1>
      <a:accent2>
        <a:srgbClr val="FF9966"/>
      </a:accent2>
      <a:accent3>
        <a:srgbClr val="FFFFFF"/>
      </a:accent3>
      <a:accent4>
        <a:srgbClr val="000000"/>
      </a:accent4>
      <a:accent5>
        <a:srgbClr val="FDECB3"/>
      </a:accent5>
      <a:accent6>
        <a:srgbClr val="E78A5C"/>
      </a:accent6>
      <a:hlink>
        <a:srgbClr val="CC3300"/>
      </a:hlink>
      <a:folHlink>
        <a:srgbClr val="996600"/>
      </a:folHlink>
    </a:clrScheme>
    <a:fontScheme name="SNFMI 2013">
      <a:majorFont>
        <a:latin typeface="Trebuchet MS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NFMI 2013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1717</TotalTime>
  <Words>988</Words>
  <Application>Microsoft Macintosh PowerPoint</Application>
  <PresentationFormat>Présentation à l'écran (4:3)</PresentationFormat>
  <Paragraphs>178</Paragraphs>
  <Slides>6</Slides>
  <Notes>4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HCV-trials.com 2015 </vt:lpstr>
      <vt:lpstr>UNITY-1 Study: daclatasvir/asunaprevir/beclabuvir in genotype 1 without cirrhosis</vt:lpstr>
      <vt:lpstr>UNITY-1 Study: daclatasvir/asunaprevir/beclabuvir in genotype 1 without cirrhosis</vt:lpstr>
      <vt:lpstr>UNITY-1 Study: daclatasvir/asunaprevir/beclabuvir in genotype 1 without cirrhosis</vt:lpstr>
      <vt:lpstr>UNITY-1 Study: daclatasvir/asunaprevir/beclabuvir in genotype 1 without cirrhosis</vt:lpstr>
      <vt:lpstr>UNITY-1 Study: daclatasvir/asunaprevir/beclabuvir in genotype 1 without cirrhosis</vt:lpstr>
      <vt:lpstr>UNITY-1 Study: daclatasvir/asunaprevir/beclabuvir in genotype 1 without cirrhosis</vt:lpstr>
    </vt:vector>
  </TitlesOfParts>
  <Company>AEI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HCV-trials 2015</dc:title>
  <dc:subject>AEI - www.aei.fr</dc:subject>
  <dc:creator>www.hcv-trial.com</dc:creator>
  <cp:lastModifiedBy>Utilisateur de Microsoft Office</cp:lastModifiedBy>
  <cp:revision>82</cp:revision>
  <dcterms:created xsi:type="dcterms:W3CDTF">2010-10-19T10:42:50Z</dcterms:created>
  <dcterms:modified xsi:type="dcterms:W3CDTF">2015-07-14T13:49:01Z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1431FEE8-27BE-4E06-B6B8-90D8E3A4E2D6</vt:lpwstr>
  </property>
  <property fmtid="{D5CDD505-2E9C-101B-9397-08002B2CF9AE}" pid="3" name="ArticulatePath">
    <vt:lpwstr>HCV-trials_Masque</vt:lpwstr>
  </property>
</Properties>
</file>